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handoutMasterIdLst>
    <p:handoutMasterId r:id="rId26"/>
  </p:handoutMasterIdLst>
  <p:sldIdLst>
    <p:sldId id="257" r:id="rId2"/>
    <p:sldId id="273" r:id="rId3"/>
    <p:sldId id="288" r:id="rId4"/>
    <p:sldId id="260" r:id="rId5"/>
    <p:sldId id="277" r:id="rId6"/>
    <p:sldId id="278" r:id="rId7"/>
    <p:sldId id="279" r:id="rId8"/>
    <p:sldId id="283" r:id="rId9"/>
    <p:sldId id="295" r:id="rId10"/>
    <p:sldId id="293" r:id="rId11"/>
    <p:sldId id="280" r:id="rId12"/>
    <p:sldId id="282" r:id="rId13"/>
    <p:sldId id="291" r:id="rId14"/>
    <p:sldId id="294" r:id="rId15"/>
    <p:sldId id="287" r:id="rId16"/>
    <p:sldId id="299" r:id="rId17"/>
    <p:sldId id="285" r:id="rId18"/>
    <p:sldId id="297" r:id="rId19"/>
    <p:sldId id="284" r:id="rId20"/>
    <p:sldId id="296" r:id="rId21"/>
    <p:sldId id="290" r:id="rId22"/>
    <p:sldId id="298" r:id="rId23"/>
    <p:sldId id="292"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378F3C"/>
    <a:srgbClr val="D9E1D2"/>
    <a:srgbClr val="2F9330"/>
    <a:srgbClr val="FFEF00"/>
    <a:srgbClr val="195D23"/>
    <a:srgbClr val="164220"/>
    <a:srgbClr val="294B1E"/>
    <a:srgbClr val="F2F70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6395" autoAdjust="0"/>
  </p:normalViewPr>
  <p:slideViewPr>
    <p:cSldViewPr snapToGrid="0">
      <p:cViewPr varScale="1">
        <p:scale>
          <a:sx n="101" d="100"/>
          <a:sy n="101" d="100"/>
        </p:scale>
        <p:origin x="120" y="31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2958"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Arbeitsblat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Arbeitsblat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Arbeitsblat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Arbeitsblat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Arbeitsblat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Arbeitsblat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Arbeitsblat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de-DE" sz="2000" dirty="0">
                <a:solidFill>
                  <a:schemeClr val="tx1"/>
                </a:solidFill>
                <a:latin typeface="+mn-lt"/>
              </a:rPr>
              <a:t>Einwohner</a:t>
            </a:r>
          </a:p>
        </c:rich>
      </c:tx>
      <c:layout/>
      <c:overlay val="0"/>
      <c:spPr>
        <a:noFill/>
        <a:ln>
          <a:solidFill>
            <a:schemeClr val="bg2"/>
          </a:solid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de-DE"/>
        </a:p>
      </c:txPr>
    </c:title>
    <c:autoTitleDeleted val="0"/>
    <c:plotArea>
      <c:layout>
        <c:manualLayout>
          <c:layoutTarget val="inner"/>
          <c:xMode val="edge"/>
          <c:yMode val="edge"/>
          <c:x val="5.8881614030929667E-2"/>
          <c:y val="0.1457888118780945"/>
          <c:w val="0.92230580079397995"/>
          <c:h val="0.66356995576014743"/>
        </c:manualLayout>
      </c:layout>
      <c:lineChart>
        <c:grouping val="standard"/>
        <c:varyColors val="0"/>
        <c:ser>
          <c:idx val="0"/>
          <c:order val="0"/>
          <c:tx>
            <c:strRef>
              <c:f>Tabelle1!$B$1</c:f>
              <c:strCache>
                <c:ptCount val="1"/>
                <c:pt idx="0">
                  <c:v>Einwohner</c:v>
                </c:pt>
              </c:strCache>
            </c:strRef>
          </c:tx>
          <c:spPr>
            <a:ln w="22225" cap="rnd">
              <a:solidFill>
                <a:srgbClr val="277E2D"/>
              </a:solidFill>
              <a:round/>
            </a:ln>
            <a:effectLst/>
          </c:spPr>
          <c:marker>
            <c:symbol val="none"/>
          </c:marker>
          <c:dLbls>
            <c:dLbl>
              <c:idx val="7"/>
              <c:layout>
                <c:manualLayout>
                  <c:x val="-3.2340305257779339E-2"/>
                  <c:y val="2.334217395197183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227-40AC-B677-210D5D76141C}"/>
                </c:ext>
              </c:extLst>
            </c:dLbl>
            <c:dLbl>
              <c:idx val="8"/>
              <c:layout>
                <c:manualLayout>
                  <c:x val="-3.2340305257779318E-2"/>
                  <c:y val="2.334217395197177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66F-4488-B87A-C59DA4BD02F7}"/>
                </c:ext>
              </c:extLst>
            </c:dLbl>
            <c:dLbl>
              <c:idx val="9"/>
              <c:layout>
                <c:manualLayout>
                  <c:x val="-2.7201319464950649E-2"/>
                  <c:y val="3.334596278853116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66F-4488-B87A-C59DA4BD02F7}"/>
                </c:ext>
              </c:extLst>
            </c:dLbl>
            <c:dLbl>
              <c:idx val="10"/>
              <c:layout/>
              <c:tx>
                <c:rich>
                  <a:bodyPr/>
                  <a:lstStyle/>
                  <a:p>
                    <a:r>
                      <a:rPr lang="en-US" dirty="0" smtClean="0"/>
                      <a:t>17.191</a:t>
                    </a:r>
                    <a:endParaRPr lang="en-US" dirty="0"/>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021-41CF-83D8-90F9FFB68D8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numRef>
              <c:f>Tabelle1!$A$2:$A$13</c:f>
              <c:numCache>
                <c:formatCode>m/d/yyyy</c:formatCode>
                <c:ptCount val="12"/>
                <c:pt idx="0">
                  <c:v>40544</c:v>
                </c:pt>
                <c:pt idx="1">
                  <c:v>40909</c:v>
                </c:pt>
                <c:pt idx="2">
                  <c:v>41275</c:v>
                </c:pt>
                <c:pt idx="3">
                  <c:v>41640</c:v>
                </c:pt>
                <c:pt idx="4">
                  <c:v>42005</c:v>
                </c:pt>
                <c:pt idx="5">
                  <c:v>42370</c:v>
                </c:pt>
                <c:pt idx="6">
                  <c:v>42736</c:v>
                </c:pt>
                <c:pt idx="7">
                  <c:v>43101</c:v>
                </c:pt>
                <c:pt idx="8">
                  <c:v>43466</c:v>
                </c:pt>
                <c:pt idx="9">
                  <c:v>43831</c:v>
                </c:pt>
                <c:pt idx="10">
                  <c:v>44197</c:v>
                </c:pt>
                <c:pt idx="11">
                  <c:v>44562</c:v>
                </c:pt>
              </c:numCache>
            </c:numRef>
          </c:cat>
          <c:val>
            <c:numRef>
              <c:f>Tabelle1!$B$2:$B$13</c:f>
              <c:numCache>
                <c:formatCode>#,##0</c:formatCode>
                <c:ptCount val="12"/>
                <c:pt idx="0">
                  <c:v>15374</c:v>
                </c:pt>
                <c:pt idx="1">
                  <c:v>15411</c:v>
                </c:pt>
                <c:pt idx="2">
                  <c:v>15578</c:v>
                </c:pt>
                <c:pt idx="3">
                  <c:v>15668</c:v>
                </c:pt>
                <c:pt idx="4">
                  <c:v>15742</c:v>
                </c:pt>
                <c:pt idx="5">
                  <c:v>15815</c:v>
                </c:pt>
                <c:pt idx="6">
                  <c:v>15901</c:v>
                </c:pt>
                <c:pt idx="7">
                  <c:v>16901</c:v>
                </c:pt>
                <c:pt idx="8">
                  <c:v>16987</c:v>
                </c:pt>
                <c:pt idx="9">
                  <c:v>17172</c:v>
                </c:pt>
                <c:pt idx="10">
                  <c:v>17161</c:v>
                </c:pt>
                <c:pt idx="11" formatCode="General">
                  <c:v>17192</c:v>
                </c:pt>
              </c:numCache>
            </c:numRef>
          </c:val>
          <c:smooth val="0"/>
          <c:extLst>
            <c:ext xmlns:c16="http://schemas.microsoft.com/office/drawing/2014/chart" uri="{C3380CC4-5D6E-409C-BE32-E72D297353CC}">
              <c16:uniqueId val="{00000000-EEDC-4FC3-8C5C-030AB657E083}"/>
            </c:ext>
          </c:extLst>
        </c:ser>
        <c:dLbls>
          <c:dLblPos val="ctr"/>
          <c:showLegendKey val="0"/>
          <c:showVal val="1"/>
          <c:showCatName val="0"/>
          <c:showSerName val="0"/>
          <c:showPercent val="0"/>
          <c:showBubbleSize val="0"/>
        </c:dLbls>
        <c:smooth val="0"/>
        <c:axId val="443964184"/>
        <c:axId val="443960576"/>
      </c:lineChart>
      <c:dateAx>
        <c:axId val="443964184"/>
        <c:scaling>
          <c:orientation val="minMax"/>
        </c:scaling>
        <c:delete val="0"/>
        <c:axPos val="b"/>
        <c:numFmt formatCode="m/d/yyyy"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de-DE"/>
          </a:p>
        </c:txPr>
        <c:crossAx val="443960576"/>
        <c:crosses val="autoZero"/>
        <c:auto val="1"/>
        <c:lblOffset val="100"/>
        <c:baseTimeUnit val="years"/>
      </c:dateAx>
      <c:valAx>
        <c:axId val="443960576"/>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crossAx val="443964184"/>
        <c:crosses val="autoZero"/>
        <c:crossBetween val="between"/>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7.1859173770235582E-2"/>
          <c:y val="7.4769788137606957E-2"/>
          <c:w val="0.119803367248473"/>
          <c:h val="6.8238968197141328E-2"/>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de-DE" sz="2000" dirty="0">
                <a:solidFill>
                  <a:schemeClr val="tx1"/>
                </a:solidFill>
                <a:latin typeface="+mn-lt"/>
              </a:rPr>
              <a:t>SV Beschäftigte in Straelen </a:t>
            </a:r>
          </a:p>
        </c:rich>
      </c:tx>
      <c:layout/>
      <c:overlay val="0"/>
      <c:spPr>
        <a:noFill/>
        <a:ln>
          <a:solidFill>
            <a:schemeClr val="bg2"/>
          </a:solid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de-DE"/>
        </a:p>
      </c:txPr>
    </c:title>
    <c:autoTitleDeleted val="0"/>
    <c:plotArea>
      <c:layout/>
      <c:barChart>
        <c:barDir val="col"/>
        <c:grouping val="clustered"/>
        <c:varyColors val="0"/>
        <c:ser>
          <c:idx val="0"/>
          <c:order val="0"/>
          <c:tx>
            <c:strRef>
              <c:f>Tabelle1!$B$1</c:f>
              <c:strCache>
                <c:ptCount val="1"/>
                <c:pt idx="0">
                  <c:v>1995</c:v>
                </c:pt>
              </c:strCache>
            </c:strRef>
          </c:tx>
          <c:spPr>
            <a:solidFill>
              <a:schemeClr val="accent6">
                <a:tint val="4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Tabelle1!$A$2</c:f>
              <c:strCache>
                <c:ptCount val="1"/>
                <c:pt idx="0">
                  <c:v>Straelen</c:v>
                </c:pt>
              </c:strCache>
            </c:strRef>
          </c:cat>
          <c:val>
            <c:numRef>
              <c:f>Tabelle1!$B$2</c:f>
              <c:numCache>
                <c:formatCode>#,##0</c:formatCode>
                <c:ptCount val="1"/>
                <c:pt idx="0">
                  <c:v>4338</c:v>
                </c:pt>
              </c:numCache>
            </c:numRef>
          </c:val>
          <c:extLst>
            <c:ext xmlns:c16="http://schemas.microsoft.com/office/drawing/2014/chart" uri="{C3380CC4-5D6E-409C-BE32-E72D297353CC}">
              <c16:uniqueId val="{00000000-7091-4DA7-83C5-6F9BBCC8A79B}"/>
            </c:ext>
          </c:extLst>
        </c:ser>
        <c:ser>
          <c:idx val="1"/>
          <c:order val="1"/>
          <c:tx>
            <c:strRef>
              <c:f>Tabelle1!$C$1</c:f>
              <c:strCache>
                <c:ptCount val="1"/>
                <c:pt idx="0">
                  <c:v>2005</c:v>
                </c:pt>
              </c:strCache>
            </c:strRef>
          </c:tx>
          <c:spPr>
            <a:solidFill>
              <a:schemeClr val="accent6">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Tabelle1!$A$2</c:f>
              <c:strCache>
                <c:ptCount val="1"/>
                <c:pt idx="0">
                  <c:v>Straelen</c:v>
                </c:pt>
              </c:strCache>
            </c:strRef>
          </c:cat>
          <c:val>
            <c:numRef>
              <c:f>Tabelle1!$C$2</c:f>
              <c:numCache>
                <c:formatCode>#,##0</c:formatCode>
                <c:ptCount val="1"/>
                <c:pt idx="0">
                  <c:v>5064</c:v>
                </c:pt>
              </c:numCache>
            </c:numRef>
          </c:val>
          <c:extLst>
            <c:ext xmlns:c16="http://schemas.microsoft.com/office/drawing/2014/chart" uri="{C3380CC4-5D6E-409C-BE32-E72D297353CC}">
              <c16:uniqueId val="{00000001-7091-4DA7-83C5-6F9BBCC8A79B}"/>
            </c:ext>
          </c:extLst>
        </c:ser>
        <c:ser>
          <c:idx val="2"/>
          <c:order val="2"/>
          <c:tx>
            <c:strRef>
              <c:f>Tabelle1!$D$1</c:f>
              <c:strCache>
                <c:ptCount val="1"/>
                <c:pt idx="0">
                  <c:v>2009</c:v>
                </c:pt>
              </c:strCache>
            </c:strRef>
          </c:tx>
          <c:spPr>
            <a:solidFill>
              <a:schemeClr val="accent6">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Tabelle1!$A$2</c:f>
              <c:strCache>
                <c:ptCount val="1"/>
                <c:pt idx="0">
                  <c:v>Straelen</c:v>
                </c:pt>
              </c:strCache>
            </c:strRef>
          </c:cat>
          <c:val>
            <c:numRef>
              <c:f>Tabelle1!$D$2</c:f>
              <c:numCache>
                <c:formatCode>#,##0</c:formatCode>
                <c:ptCount val="1"/>
                <c:pt idx="0">
                  <c:v>5969</c:v>
                </c:pt>
              </c:numCache>
            </c:numRef>
          </c:val>
          <c:extLst>
            <c:ext xmlns:c16="http://schemas.microsoft.com/office/drawing/2014/chart" uri="{C3380CC4-5D6E-409C-BE32-E72D297353CC}">
              <c16:uniqueId val="{00000002-7091-4DA7-83C5-6F9BBCC8A79B}"/>
            </c:ext>
          </c:extLst>
        </c:ser>
        <c:ser>
          <c:idx val="3"/>
          <c:order val="3"/>
          <c:tx>
            <c:strRef>
              <c:f>Tabelle1!$E$1</c:f>
              <c:strCache>
                <c:ptCount val="1"/>
                <c:pt idx="0">
                  <c:v>2015</c:v>
                </c:pt>
              </c:strCache>
            </c:strRef>
          </c:tx>
          <c:spPr>
            <a:solidFill>
              <a:schemeClr val="accent6">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Tabelle1!$A$2</c:f>
              <c:strCache>
                <c:ptCount val="1"/>
                <c:pt idx="0">
                  <c:v>Straelen</c:v>
                </c:pt>
              </c:strCache>
            </c:strRef>
          </c:cat>
          <c:val>
            <c:numRef>
              <c:f>Tabelle1!$E$2</c:f>
              <c:numCache>
                <c:formatCode>#,##0</c:formatCode>
                <c:ptCount val="1"/>
                <c:pt idx="0">
                  <c:v>7213</c:v>
                </c:pt>
              </c:numCache>
            </c:numRef>
          </c:val>
          <c:extLst>
            <c:ext xmlns:c16="http://schemas.microsoft.com/office/drawing/2014/chart" uri="{C3380CC4-5D6E-409C-BE32-E72D297353CC}">
              <c16:uniqueId val="{00000003-7091-4DA7-83C5-6F9BBCC8A79B}"/>
            </c:ext>
          </c:extLst>
        </c:ser>
        <c:ser>
          <c:idx val="4"/>
          <c:order val="4"/>
          <c:tx>
            <c:strRef>
              <c:f>Tabelle1!$F$1</c:f>
              <c:strCache>
                <c:ptCount val="1"/>
                <c:pt idx="0">
                  <c:v>2016</c:v>
                </c:pt>
              </c:strCache>
            </c:strRef>
          </c:tx>
          <c:spPr>
            <a:solidFill>
              <a:schemeClr val="accent6">
                <a:tint val="89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Tabelle1!$A$2</c:f>
              <c:strCache>
                <c:ptCount val="1"/>
                <c:pt idx="0">
                  <c:v>Straelen</c:v>
                </c:pt>
              </c:strCache>
            </c:strRef>
          </c:cat>
          <c:val>
            <c:numRef>
              <c:f>Tabelle1!$F$2</c:f>
              <c:numCache>
                <c:formatCode>#,##0</c:formatCode>
                <c:ptCount val="1"/>
                <c:pt idx="0">
                  <c:v>7382</c:v>
                </c:pt>
              </c:numCache>
            </c:numRef>
          </c:val>
          <c:extLst>
            <c:ext xmlns:c16="http://schemas.microsoft.com/office/drawing/2014/chart" uri="{C3380CC4-5D6E-409C-BE32-E72D297353CC}">
              <c16:uniqueId val="{00000004-7091-4DA7-83C5-6F9BBCC8A79B}"/>
            </c:ext>
          </c:extLst>
        </c:ser>
        <c:ser>
          <c:idx val="5"/>
          <c:order val="5"/>
          <c:tx>
            <c:strRef>
              <c:f>Tabelle1!$G$1</c:f>
              <c:strCache>
                <c:ptCount val="1"/>
                <c:pt idx="0">
                  <c:v>2017</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Tabelle1!$A$2</c:f>
              <c:strCache>
                <c:ptCount val="1"/>
                <c:pt idx="0">
                  <c:v>Straelen</c:v>
                </c:pt>
              </c:strCache>
            </c:strRef>
          </c:cat>
          <c:val>
            <c:numRef>
              <c:f>Tabelle1!$G$2</c:f>
              <c:numCache>
                <c:formatCode>#,##0</c:formatCode>
                <c:ptCount val="1"/>
                <c:pt idx="0">
                  <c:v>7726</c:v>
                </c:pt>
              </c:numCache>
            </c:numRef>
          </c:val>
          <c:extLst>
            <c:ext xmlns:c16="http://schemas.microsoft.com/office/drawing/2014/chart" uri="{C3380CC4-5D6E-409C-BE32-E72D297353CC}">
              <c16:uniqueId val="{00000005-7091-4DA7-83C5-6F9BBCC8A79B}"/>
            </c:ext>
          </c:extLst>
        </c:ser>
        <c:ser>
          <c:idx val="6"/>
          <c:order val="6"/>
          <c:tx>
            <c:strRef>
              <c:f>Tabelle1!$H$1</c:f>
              <c:strCache>
                <c:ptCount val="1"/>
                <c:pt idx="0">
                  <c:v>2018</c:v>
                </c:pt>
              </c:strCache>
            </c:strRef>
          </c:tx>
          <c:spPr>
            <a:solidFill>
              <a:srgbClr val="368E3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Tabelle1!$A$2</c:f>
              <c:strCache>
                <c:ptCount val="1"/>
                <c:pt idx="0">
                  <c:v>Straelen</c:v>
                </c:pt>
              </c:strCache>
            </c:strRef>
          </c:cat>
          <c:val>
            <c:numRef>
              <c:f>Tabelle1!$H$2</c:f>
              <c:numCache>
                <c:formatCode>#,##0</c:formatCode>
                <c:ptCount val="1"/>
                <c:pt idx="0">
                  <c:v>8049</c:v>
                </c:pt>
              </c:numCache>
            </c:numRef>
          </c:val>
          <c:extLst>
            <c:ext xmlns:c16="http://schemas.microsoft.com/office/drawing/2014/chart" uri="{C3380CC4-5D6E-409C-BE32-E72D297353CC}">
              <c16:uniqueId val="{00000006-7091-4DA7-83C5-6F9BBCC8A79B}"/>
            </c:ext>
          </c:extLst>
        </c:ser>
        <c:ser>
          <c:idx val="7"/>
          <c:order val="7"/>
          <c:tx>
            <c:strRef>
              <c:f>Tabelle1!$I$1</c:f>
              <c:strCache>
                <c:ptCount val="1"/>
                <c:pt idx="0">
                  <c:v>2019</c:v>
                </c:pt>
              </c:strCache>
            </c:strRef>
          </c:tx>
          <c:spPr>
            <a:solidFill>
              <a:schemeClr val="accent6">
                <a:shade val="76000"/>
              </a:schemeClr>
            </a:solidFill>
            <a:ln>
              <a:noFill/>
            </a:ln>
            <a:effectLst/>
          </c:spPr>
          <c:invertIfNegative val="0"/>
          <c:dPt>
            <c:idx val="0"/>
            <c:invertIfNegative val="0"/>
            <c:bubble3D val="0"/>
            <c:spPr>
              <a:solidFill>
                <a:srgbClr val="277E2D"/>
              </a:solidFill>
              <a:ln>
                <a:noFill/>
              </a:ln>
              <a:effectLst/>
            </c:spPr>
            <c:extLst>
              <c:ext xmlns:c16="http://schemas.microsoft.com/office/drawing/2014/chart" uri="{C3380CC4-5D6E-409C-BE32-E72D297353CC}">
                <c16:uniqueId val="{00000000-0154-4687-964B-0D2D0365BE5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Tabelle1!$A$2</c:f>
              <c:strCache>
                <c:ptCount val="1"/>
                <c:pt idx="0">
                  <c:v>Straelen</c:v>
                </c:pt>
              </c:strCache>
            </c:strRef>
          </c:cat>
          <c:val>
            <c:numRef>
              <c:f>Tabelle1!$I$2</c:f>
              <c:numCache>
                <c:formatCode>#,##0</c:formatCode>
                <c:ptCount val="1"/>
                <c:pt idx="0">
                  <c:v>8398</c:v>
                </c:pt>
              </c:numCache>
            </c:numRef>
          </c:val>
          <c:extLst>
            <c:ext xmlns:c16="http://schemas.microsoft.com/office/drawing/2014/chart" uri="{C3380CC4-5D6E-409C-BE32-E72D297353CC}">
              <c16:uniqueId val="{00000007-7091-4DA7-83C5-6F9BBCC8A79B}"/>
            </c:ext>
          </c:extLst>
        </c:ser>
        <c:ser>
          <c:idx val="8"/>
          <c:order val="8"/>
          <c:tx>
            <c:strRef>
              <c:f>Tabelle1!$J$1</c:f>
              <c:strCache>
                <c:ptCount val="1"/>
                <c:pt idx="0">
                  <c:v>2020</c:v>
                </c:pt>
              </c:strCache>
            </c:strRef>
          </c:tx>
          <c:spPr>
            <a:solidFill>
              <a:schemeClr val="accent6">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Tabelle1!$A$2</c:f>
              <c:strCache>
                <c:ptCount val="1"/>
                <c:pt idx="0">
                  <c:v>Straelen</c:v>
                </c:pt>
              </c:strCache>
            </c:strRef>
          </c:cat>
          <c:val>
            <c:numRef>
              <c:f>Tabelle1!$J$2</c:f>
              <c:numCache>
                <c:formatCode>General</c:formatCode>
                <c:ptCount val="1"/>
                <c:pt idx="0">
                  <c:v>8358</c:v>
                </c:pt>
              </c:numCache>
            </c:numRef>
          </c:val>
          <c:extLst>
            <c:ext xmlns:c16="http://schemas.microsoft.com/office/drawing/2014/chart" uri="{C3380CC4-5D6E-409C-BE32-E72D297353CC}">
              <c16:uniqueId val="{00000002-072C-4901-B43B-40ED73C26934}"/>
            </c:ext>
          </c:extLst>
        </c:ser>
        <c:ser>
          <c:idx val="9"/>
          <c:order val="9"/>
          <c:tx>
            <c:strRef>
              <c:f>Tabelle1!$K$1</c:f>
              <c:strCache>
                <c:ptCount val="1"/>
                <c:pt idx="0">
                  <c:v>2021</c:v>
                </c:pt>
              </c:strCache>
            </c:strRef>
          </c:tx>
          <c:spPr>
            <a:solidFill>
              <a:schemeClr val="accent6">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Tabelle1!$A$2</c:f>
              <c:strCache>
                <c:ptCount val="1"/>
                <c:pt idx="0">
                  <c:v>Straelen</c:v>
                </c:pt>
              </c:strCache>
            </c:strRef>
          </c:cat>
          <c:val>
            <c:numRef>
              <c:f>Tabelle1!$K$2</c:f>
              <c:numCache>
                <c:formatCode>#,##0</c:formatCode>
                <c:ptCount val="1"/>
                <c:pt idx="0">
                  <c:v>8839</c:v>
                </c:pt>
              </c:numCache>
            </c:numRef>
          </c:val>
          <c:extLst>
            <c:ext xmlns:c16="http://schemas.microsoft.com/office/drawing/2014/chart" uri="{C3380CC4-5D6E-409C-BE32-E72D297353CC}">
              <c16:uniqueId val="{00000002-BB40-47A0-AF30-132D3E3E06A5}"/>
            </c:ext>
          </c:extLst>
        </c:ser>
        <c:ser>
          <c:idx val="10"/>
          <c:order val="10"/>
          <c:tx>
            <c:strRef>
              <c:f>Tabelle1!$L$1</c:f>
              <c:strCache>
                <c:ptCount val="1"/>
                <c:pt idx="0">
                  <c:v>2022</c:v>
                </c:pt>
              </c:strCache>
            </c:strRef>
          </c:tx>
          <c:spPr>
            <a:solidFill>
              <a:schemeClr val="accent6">
                <a:shade val="41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Tabelle1!$A$2</c:f>
              <c:strCache>
                <c:ptCount val="1"/>
                <c:pt idx="0">
                  <c:v>Straelen</c:v>
                </c:pt>
              </c:strCache>
            </c:strRef>
          </c:cat>
          <c:val>
            <c:numRef>
              <c:f>Tabelle1!$L$2</c:f>
              <c:numCache>
                <c:formatCode>#,##0</c:formatCode>
                <c:ptCount val="1"/>
                <c:pt idx="0">
                  <c:v>9130</c:v>
                </c:pt>
              </c:numCache>
            </c:numRef>
          </c:val>
          <c:extLst>
            <c:ext xmlns:c16="http://schemas.microsoft.com/office/drawing/2014/chart" uri="{C3380CC4-5D6E-409C-BE32-E72D297353CC}">
              <c16:uniqueId val="{00000003-BB40-47A0-AF30-132D3E3E06A5}"/>
            </c:ext>
          </c:extLst>
        </c:ser>
        <c:dLbls>
          <c:dLblPos val="outEnd"/>
          <c:showLegendKey val="0"/>
          <c:showVal val="1"/>
          <c:showCatName val="0"/>
          <c:showSerName val="0"/>
          <c:showPercent val="0"/>
          <c:showBubbleSize val="0"/>
        </c:dLbls>
        <c:gapWidth val="267"/>
        <c:overlap val="-43"/>
        <c:axId val="469604680"/>
        <c:axId val="469596808"/>
      </c:barChart>
      <c:catAx>
        <c:axId val="469604680"/>
        <c:scaling>
          <c:orientation val="minMax"/>
        </c:scaling>
        <c:delete val="1"/>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469596808"/>
        <c:crosses val="autoZero"/>
        <c:auto val="1"/>
        <c:lblAlgn val="ctr"/>
        <c:lblOffset val="100"/>
        <c:noMultiLvlLbl val="0"/>
      </c:catAx>
      <c:valAx>
        <c:axId val="469596808"/>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crossAx val="469604680"/>
        <c:crosses val="autoZero"/>
        <c:crossBetween val="between"/>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1" i="0" u="none" strike="noStrike" kern="1200" cap="none" spc="0" normalizeH="0" baseline="0">
                <a:solidFill>
                  <a:schemeClr val="dk1">
                    <a:lumMod val="50000"/>
                    <a:lumOff val="50000"/>
                  </a:schemeClr>
                </a:solidFill>
                <a:latin typeface="+mn-lt"/>
                <a:ea typeface="+mj-ea"/>
                <a:cs typeface="+mj-cs"/>
              </a:defRPr>
            </a:pPr>
            <a:r>
              <a:rPr lang="en-US" sz="2000" dirty="0" err="1">
                <a:solidFill>
                  <a:schemeClr val="tx1"/>
                </a:solidFill>
                <a:latin typeface="+mn-lt"/>
              </a:rPr>
              <a:t>Beschäftigte</a:t>
            </a:r>
            <a:r>
              <a:rPr lang="en-US" sz="2000" dirty="0">
                <a:solidFill>
                  <a:schemeClr val="tx1"/>
                </a:solidFill>
                <a:latin typeface="+mn-lt"/>
              </a:rPr>
              <a:t> pro 1.000 </a:t>
            </a:r>
            <a:r>
              <a:rPr lang="en-US" sz="2000" dirty="0" err="1" smtClean="0">
                <a:solidFill>
                  <a:schemeClr val="tx1"/>
                </a:solidFill>
                <a:latin typeface="+mn-lt"/>
              </a:rPr>
              <a:t>Einwohner</a:t>
            </a:r>
            <a:r>
              <a:rPr lang="en-US" sz="2000" dirty="0" smtClean="0">
                <a:solidFill>
                  <a:schemeClr val="tx1"/>
                </a:solidFill>
                <a:latin typeface="+mn-lt"/>
              </a:rPr>
              <a:t> (</a:t>
            </a:r>
            <a:r>
              <a:rPr lang="en-US" sz="2000" dirty="0" smtClean="0">
                <a:solidFill>
                  <a:schemeClr val="tx1"/>
                </a:solidFill>
                <a:latin typeface="+mn-lt"/>
              </a:rPr>
              <a:t>2022)</a:t>
            </a:r>
            <a:endParaRPr lang="en-US" sz="2000" dirty="0">
              <a:solidFill>
                <a:schemeClr val="tx1"/>
              </a:solidFill>
              <a:latin typeface="+mn-lt"/>
            </a:endParaRPr>
          </a:p>
        </c:rich>
      </c:tx>
      <c:layout/>
      <c:overlay val="0"/>
      <c:spPr>
        <a:noFill/>
        <a:ln>
          <a:solidFill>
            <a:schemeClr val="bg2"/>
          </a:solidFill>
        </a:ln>
        <a:effectLst/>
      </c:spPr>
      <c:txPr>
        <a:bodyPr rot="0" spcFirstLastPara="1" vertOverflow="ellipsis" vert="horz" wrap="square" anchor="ctr" anchorCtr="1"/>
        <a:lstStyle/>
        <a:p>
          <a:pPr>
            <a:defRPr sz="2000" b="1" i="0" u="none" strike="noStrike" kern="1200" cap="none" spc="0" normalizeH="0" baseline="0">
              <a:solidFill>
                <a:schemeClr val="dk1">
                  <a:lumMod val="50000"/>
                  <a:lumOff val="50000"/>
                </a:schemeClr>
              </a:solidFill>
              <a:latin typeface="+mn-lt"/>
              <a:ea typeface="+mj-ea"/>
              <a:cs typeface="+mj-cs"/>
            </a:defRPr>
          </a:pPr>
          <a:endParaRPr lang="de-DE"/>
        </a:p>
      </c:txPr>
    </c:title>
    <c:autoTitleDeleted val="0"/>
    <c:plotArea>
      <c:layout/>
      <c:barChart>
        <c:barDir val="bar"/>
        <c:grouping val="clustered"/>
        <c:varyColors val="0"/>
        <c:ser>
          <c:idx val="0"/>
          <c:order val="0"/>
          <c:tx>
            <c:strRef>
              <c:f>Tabelle1!$B$1</c:f>
              <c:strCache>
                <c:ptCount val="1"/>
                <c:pt idx="0">
                  <c:v>Beschäftigte pro 1.000 Einwohner</c:v>
                </c:pt>
              </c:strCache>
            </c:strRef>
          </c:tx>
          <c:spPr>
            <a:solidFill>
              <a:srgbClr val="F2F703"/>
            </a:solidFill>
            <a:ln>
              <a:noFill/>
            </a:ln>
            <a:effectLst/>
          </c:spPr>
          <c:invertIfNegative val="0"/>
          <c:dPt>
            <c:idx val="0"/>
            <c:invertIfNegative val="0"/>
            <c:bubble3D val="0"/>
            <c:spPr>
              <a:solidFill>
                <a:srgbClr val="FFFF00"/>
              </a:solidFill>
              <a:ln>
                <a:noFill/>
              </a:ln>
              <a:effectLst/>
            </c:spPr>
            <c:extLst>
              <c:ext xmlns:c16="http://schemas.microsoft.com/office/drawing/2014/chart" uri="{C3380CC4-5D6E-409C-BE32-E72D297353CC}">
                <c16:uniqueId val="{00000000-79E0-42BF-9F8E-1C62082BB581}"/>
              </c:ext>
            </c:extLst>
          </c:dPt>
          <c:dPt>
            <c:idx val="1"/>
            <c:invertIfNegative val="0"/>
            <c:bubble3D val="0"/>
            <c:spPr>
              <a:solidFill>
                <a:srgbClr val="378F3C"/>
              </a:solidFill>
              <a:ln>
                <a:noFill/>
              </a:ln>
              <a:effectLst/>
            </c:spPr>
            <c:extLst>
              <c:ext xmlns:c16="http://schemas.microsoft.com/office/drawing/2014/chart" uri="{C3380CC4-5D6E-409C-BE32-E72D297353CC}">
                <c16:uniqueId val="{00000002-4FFC-4BA3-BDDA-695D7DB5D033}"/>
              </c:ext>
            </c:extLst>
          </c:dPt>
          <c:dPt>
            <c:idx val="2"/>
            <c:invertIfNegative val="0"/>
            <c:bubble3D val="0"/>
            <c:spPr>
              <a:solidFill>
                <a:srgbClr val="378F3C"/>
              </a:solidFill>
              <a:ln>
                <a:noFill/>
              </a:ln>
              <a:effectLst/>
            </c:spPr>
            <c:extLst>
              <c:ext xmlns:c16="http://schemas.microsoft.com/office/drawing/2014/chart" uri="{C3380CC4-5D6E-409C-BE32-E72D297353CC}">
                <c16:uniqueId val="{00000003-4FFC-4BA3-BDDA-695D7DB5D033}"/>
              </c:ext>
            </c:extLst>
          </c:dPt>
          <c:dPt>
            <c:idx val="3"/>
            <c:invertIfNegative val="0"/>
            <c:bubble3D val="0"/>
            <c:spPr>
              <a:solidFill>
                <a:srgbClr val="378F3C"/>
              </a:solidFill>
              <a:ln>
                <a:noFill/>
              </a:ln>
              <a:effectLst/>
            </c:spPr>
            <c:extLst>
              <c:ext xmlns:c16="http://schemas.microsoft.com/office/drawing/2014/chart" uri="{C3380CC4-5D6E-409C-BE32-E72D297353CC}">
                <c16:uniqueId val="{00000007-FBCF-44E7-A10E-40771EA84B3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Tabelle1!$A$2:$A$5</c:f>
              <c:strCache>
                <c:ptCount val="4"/>
                <c:pt idx="0">
                  <c:v>Straelen</c:v>
                </c:pt>
                <c:pt idx="1">
                  <c:v>Kevelaer</c:v>
                </c:pt>
                <c:pt idx="2">
                  <c:v>Geldern</c:v>
                </c:pt>
                <c:pt idx="3">
                  <c:v>NRW</c:v>
                </c:pt>
              </c:strCache>
            </c:strRef>
          </c:cat>
          <c:val>
            <c:numRef>
              <c:f>Tabelle1!$B$2:$B$5</c:f>
              <c:numCache>
                <c:formatCode>General</c:formatCode>
                <c:ptCount val="4"/>
                <c:pt idx="0">
                  <c:v>514</c:v>
                </c:pt>
                <c:pt idx="1">
                  <c:v>300</c:v>
                </c:pt>
                <c:pt idx="2">
                  <c:v>428</c:v>
                </c:pt>
                <c:pt idx="3">
                  <c:v>403</c:v>
                </c:pt>
              </c:numCache>
            </c:numRef>
          </c:val>
          <c:extLst>
            <c:ext xmlns:c16="http://schemas.microsoft.com/office/drawing/2014/chart" uri="{C3380CC4-5D6E-409C-BE32-E72D297353CC}">
              <c16:uniqueId val="{00000000-D91B-4DFF-A0D3-70BE8CC41BBD}"/>
            </c:ext>
          </c:extLst>
        </c:ser>
        <c:dLbls>
          <c:dLblPos val="outEnd"/>
          <c:showLegendKey val="0"/>
          <c:showVal val="1"/>
          <c:showCatName val="0"/>
          <c:showSerName val="0"/>
          <c:showPercent val="0"/>
          <c:showBubbleSize val="0"/>
        </c:dLbls>
        <c:gapWidth val="247"/>
        <c:overlap val="-20"/>
        <c:axId val="443950408"/>
        <c:axId val="443959264"/>
      </c:barChart>
      <c:catAx>
        <c:axId val="443950408"/>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de-DE"/>
          </a:p>
        </c:txPr>
        <c:crossAx val="443959264"/>
        <c:crosses val="autoZero"/>
        <c:auto val="1"/>
        <c:lblAlgn val="ctr"/>
        <c:lblOffset val="100"/>
        <c:noMultiLvlLbl val="0"/>
      </c:catAx>
      <c:valAx>
        <c:axId val="44395926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crossAx val="443950408"/>
        <c:crosses val="autoZero"/>
        <c:crossBetween val="between"/>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solidFill>
      <a:schemeClr val="lt1"/>
    </a:solidFill>
    <a:ln w="9525" cap="flat" cmpd="sng" algn="ctr">
      <a:solidFill>
        <a:schemeClr val="bg2"/>
      </a:solidFill>
      <a:round/>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de-DE" sz="2000" dirty="0">
                <a:solidFill>
                  <a:schemeClr val="tx1"/>
                </a:solidFill>
                <a:latin typeface="+mn-lt"/>
              </a:rPr>
              <a:t>Entwicklung der verfügbaren Einkommen </a:t>
            </a:r>
            <a:endParaRPr lang="de-DE" sz="2000" dirty="0" smtClean="0">
              <a:solidFill>
                <a:schemeClr val="tx1"/>
              </a:solidFill>
              <a:latin typeface="+mn-lt"/>
            </a:endParaRPr>
          </a:p>
          <a:p>
            <a:pPr>
              <a:defRPr/>
            </a:pPr>
            <a:r>
              <a:rPr lang="de-DE" sz="2000" dirty="0" smtClean="0">
                <a:solidFill>
                  <a:schemeClr val="tx1"/>
                </a:solidFill>
                <a:latin typeface="+mn-lt"/>
              </a:rPr>
              <a:t>der </a:t>
            </a:r>
            <a:r>
              <a:rPr lang="de-DE" sz="2000" dirty="0">
                <a:solidFill>
                  <a:schemeClr val="tx1"/>
                </a:solidFill>
                <a:latin typeface="+mn-lt"/>
              </a:rPr>
              <a:t>privaten Haushalte je </a:t>
            </a:r>
            <a:r>
              <a:rPr lang="de-DE" sz="2000" dirty="0" smtClean="0">
                <a:solidFill>
                  <a:schemeClr val="tx1"/>
                </a:solidFill>
                <a:latin typeface="+mn-lt"/>
              </a:rPr>
              <a:t>EW  (</a:t>
            </a:r>
            <a:r>
              <a:rPr lang="de-DE" sz="2000" dirty="0">
                <a:solidFill>
                  <a:schemeClr val="tx1"/>
                </a:solidFill>
                <a:latin typeface="+mn-lt"/>
              </a:rPr>
              <a:t>in EUR)</a:t>
            </a:r>
          </a:p>
        </c:rich>
      </c:tx>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de-DE"/>
        </a:p>
      </c:txPr>
    </c:title>
    <c:autoTitleDeleted val="0"/>
    <c:plotArea>
      <c:layout/>
      <c:barChart>
        <c:barDir val="bar"/>
        <c:grouping val="clustered"/>
        <c:varyColors val="0"/>
        <c:ser>
          <c:idx val="0"/>
          <c:order val="0"/>
          <c:tx>
            <c:strRef>
              <c:f>Tabelle1!$B$1</c:f>
              <c:strCache>
                <c:ptCount val="1"/>
                <c:pt idx="0">
                  <c:v>2011</c:v>
                </c:pt>
              </c:strCache>
            </c:strRef>
          </c:tx>
          <c:spPr>
            <a:solidFill>
              <a:schemeClr val="accent6">
                <a:lumMod val="60000"/>
                <a:lumOff val="40000"/>
              </a:schemeClr>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5-64E4-464E-8E62-FB1609F5FCA6}"/>
              </c:ext>
            </c:extLst>
          </c:dPt>
          <c:cat>
            <c:strRef>
              <c:f>Tabelle1!$A$2:$A$6</c:f>
              <c:strCache>
                <c:ptCount val="5"/>
                <c:pt idx="0">
                  <c:v>Straelen</c:v>
                </c:pt>
                <c:pt idx="1">
                  <c:v>Kevelaer</c:v>
                </c:pt>
                <c:pt idx="2">
                  <c:v>Geldern</c:v>
                </c:pt>
                <c:pt idx="3">
                  <c:v>Nettetal</c:v>
                </c:pt>
                <c:pt idx="4">
                  <c:v>NRW</c:v>
                </c:pt>
              </c:strCache>
            </c:strRef>
          </c:cat>
          <c:val>
            <c:numRef>
              <c:f>Tabelle1!$B$2:$B$6</c:f>
              <c:numCache>
                <c:formatCode>#,##0</c:formatCode>
                <c:ptCount val="5"/>
                <c:pt idx="0">
                  <c:v>20922</c:v>
                </c:pt>
                <c:pt idx="1">
                  <c:v>19916</c:v>
                </c:pt>
                <c:pt idx="2">
                  <c:v>20045</c:v>
                </c:pt>
                <c:pt idx="3">
                  <c:v>19532</c:v>
                </c:pt>
                <c:pt idx="4">
                  <c:v>19968</c:v>
                </c:pt>
              </c:numCache>
            </c:numRef>
          </c:val>
          <c:extLst>
            <c:ext xmlns:c16="http://schemas.microsoft.com/office/drawing/2014/chart" uri="{C3380CC4-5D6E-409C-BE32-E72D297353CC}">
              <c16:uniqueId val="{00000000-FDD6-4C34-AB57-2E91C313854D}"/>
            </c:ext>
          </c:extLst>
        </c:ser>
        <c:ser>
          <c:idx val="1"/>
          <c:order val="1"/>
          <c:tx>
            <c:strRef>
              <c:f>Tabelle1!$C$1</c:f>
              <c:strCache>
                <c:ptCount val="1"/>
                <c:pt idx="0">
                  <c:v>2017</c:v>
                </c:pt>
              </c:strCache>
            </c:strRef>
          </c:tx>
          <c:spPr>
            <a:solidFill>
              <a:srgbClr val="378F3C"/>
            </a:solidFill>
            <a:ln>
              <a:noFill/>
            </a:ln>
            <a:effectLst/>
          </c:spPr>
          <c:invertIfNegative val="0"/>
          <c:dPt>
            <c:idx val="0"/>
            <c:invertIfNegative val="0"/>
            <c:bubble3D val="0"/>
            <c:spPr>
              <a:solidFill>
                <a:srgbClr val="FFFF00"/>
              </a:solidFill>
              <a:ln>
                <a:noFill/>
              </a:ln>
              <a:effectLst/>
            </c:spPr>
            <c:extLst>
              <c:ext xmlns:c16="http://schemas.microsoft.com/office/drawing/2014/chart" uri="{C3380CC4-5D6E-409C-BE32-E72D297353CC}">
                <c16:uniqueId val="{00000004-64E4-464E-8E62-FB1609F5FCA6}"/>
              </c:ext>
            </c:extLst>
          </c:dPt>
          <c:cat>
            <c:strRef>
              <c:f>Tabelle1!$A$2:$A$6</c:f>
              <c:strCache>
                <c:ptCount val="5"/>
                <c:pt idx="0">
                  <c:v>Straelen</c:v>
                </c:pt>
                <c:pt idx="1">
                  <c:v>Kevelaer</c:v>
                </c:pt>
                <c:pt idx="2">
                  <c:v>Geldern</c:v>
                </c:pt>
                <c:pt idx="3">
                  <c:v>Nettetal</c:v>
                </c:pt>
                <c:pt idx="4">
                  <c:v>NRW</c:v>
                </c:pt>
              </c:strCache>
            </c:strRef>
          </c:cat>
          <c:val>
            <c:numRef>
              <c:f>Tabelle1!$C$2:$C$6</c:f>
              <c:numCache>
                <c:formatCode>#,##0</c:formatCode>
                <c:ptCount val="5"/>
                <c:pt idx="0">
                  <c:v>23939</c:v>
                </c:pt>
                <c:pt idx="1">
                  <c:v>22708</c:v>
                </c:pt>
                <c:pt idx="2">
                  <c:v>22476</c:v>
                </c:pt>
                <c:pt idx="3">
                  <c:v>21364</c:v>
                </c:pt>
                <c:pt idx="4">
                  <c:v>22263</c:v>
                </c:pt>
              </c:numCache>
            </c:numRef>
          </c:val>
          <c:extLst>
            <c:ext xmlns:c16="http://schemas.microsoft.com/office/drawing/2014/chart" uri="{C3380CC4-5D6E-409C-BE32-E72D297353CC}">
              <c16:uniqueId val="{00000001-FDD6-4C34-AB57-2E91C313854D}"/>
            </c:ext>
          </c:extLst>
        </c:ser>
        <c:dLbls>
          <c:showLegendKey val="0"/>
          <c:showVal val="0"/>
          <c:showCatName val="0"/>
          <c:showSerName val="0"/>
          <c:showPercent val="0"/>
          <c:showBubbleSize val="0"/>
        </c:dLbls>
        <c:gapWidth val="247"/>
        <c:axId val="327543880"/>
        <c:axId val="327542240"/>
      </c:barChart>
      <c:catAx>
        <c:axId val="32754388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de-DE"/>
          </a:p>
        </c:txPr>
        <c:crossAx val="327542240"/>
        <c:crosses val="autoZero"/>
        <c:auto val="1"/>
        <c:lblAlgn val="ctr"/>
        <c:lblOffset val="100"/>
        <c:noMultiLvlLbl val="0"/>
      </c:catAx>
      <c:valAx>
        <c:axId val="327542240"/>
        <c:scaling>
          <c:orientation val="minMax"/>
        </c:scaling>
        <c:delete val="0"/>
        <c:axPos val="b"/>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crossAx val="327543880"/>
        <c:crosses val="autoZero"/>
        <c:crossBetween val="between"/>
      </c:valAx>
      <c:dTable>
        <c:showHorzBorder val="1"/>
        <c:showVertBorder val="1"/>
        <c:showOutline val="1"/>
        <c:showKeys val="1"/>
        <c:spPr>
          <a:noFill/>
          <a:ln w="9525" cap="flat" cmpd="sng" algn="ctr">
            <a:solidFill>
              <a:schemeClr val="dk1">
                <a:lumMod val="15000"/>
                <a:lumOff val="85000"/>
              </a:schemeClr>
            </a:solidFill>
            <a:round/>
          </a:ln>
          <a:effectLst/>
        </c:spPr>
        <c:txPr>
          <a:bodyPr rot="0" spcFirstLastPara="1" vertOverflow="ellipsis" vert="horz" wrap="square" anchor="ctr" anchorCtr="1"/>
          <a:lstStyle/>
          <a:p>
            <a:pPr rtl="0">
              <a:defRPr sz="1064" b="0" i="0" u="none" strike="noStrike" kern="1200" baseline="0">
                <a:solidFill>
                  <a:schemeClr val="dk1">
                    <a:lumMod val="65000"/>
                    <a:lumOff val="35000"/>
                  </a:schemeClr>
                </a:solidFill>
                <a:latin typeface="+mn-lt"/>
                <a:ea typeface="+mn-ea"/>
                <a:cs typeface="+mn-cs"/>
              </a:defRPr>
            </a:pPr>
            <a:endParaRPr lang="de-DE"/>
          </a:p>
        </c:txPr>
      </c:dTable>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1" i="0" u="none" strike="noStrike" kern="1200" cap="none" spc="0" normalizeH="0" baseline="0">
                <a:solidFill>
                  <a:schemeClr val="dk1">
                    <a:lumMod val="50000"/>
                    <a:lumOff val="50000"/>
                  </a:schemeClr>
                </a:solidFill>
                <a:latin typeface="+mn-lt"/>
                <a:ea typeface="+mj-ea"/>
                <a:cs typeface="+mj-cs"/>
              </a:defRPr>
            </a:pPr>
            <a:r>
              <a:rPr lang="en-US" sz="2000" dirty="0" err="1" smtClean="0">
                <a:solidFill>
                  <a:schemeClr val="tx1"/>
                </a:solidFill>
                <a:latin typeface="+mn-lt"/>
              </a:rPr>
              <a:t>Gewerbesteuerhebesätze</a:t>
            </a:r>
            <a:r>
              <a:rPr lang="en-US" sz="2000" dirty="0" smtClean="0">
                <a:solidFill>
                  <a:schemeClr val="tx1"/>
                </a:solidFill>
                <a:latin typeface="+mn-lt"/>
              </a:rPr>
              <a:t> </a:t>
            </a:r>
            <a:r>
              <a:rPr lang="en-US" sz="2000" dirty="0" smtClean="0">
                <a:solidFill>
                  <a:schemeClr val="tx1"/>
                </a:solidFill>
                <a:latin typeface="+mn-lt"/>
              </a:rPr>
              <a:t>2022</a:t>
            </a:r>
            <a:endParaRPr lang="en-US" sz="2000" dirty="0">
              <a:solidFill>
                <a:schemeClr val="tx1"/>
              </a:solidFill>
              <a:latin typeface="+mn-lt"/>
            </a:endParaRPr>
          </a:p>
        </c:rich>
      </c:tx>
      <c:layout/>
      <c:overlay val="0"/>
      <c:spPr>
        <a:noFill/>
        <a:ln>
          <a:solidFill>
            <a:schemeClr val="bg2"/>
          </a:solidFill>
        </a:ln>
        <a:effectLst/>
      </c:spPr>
      <c:txPr>
        <a:bodyPr rot="0" spcFirstLastPara="1" vertOverflow="ellipsis" vert="horz" wrap="square" anchor="ctr" anchorCtr="1"/>
        <a:lstStyle/>
        <a:p>
          <a:pPr>
            <a:defRPr sz="2000" b="1" i="0" u="none" strike="noStrike" kern="1200" cap="none" spc="0" normalizeH="0" baseline="0">
              <a:solidFill>
                <a:schemeClr val="dk1">
                  <a:lumMod val="50000"/>
                  <a:lumOff val="50000"/>
                </a:schemeClr>
              </a:solidFill>
              <a:latin typeface="+mn-lt"/>
              <a:ea typeface="+mj-ea"/>
              <a:cs typeface="+mj-cs"/>
            </a:defRPr>
          </a:pPr>
          <a:endParaRPr lang="de-DE"/>
        </a:p>
      </c:txPr>
    </c:title>
    <c:autoTitleDeleted val="0"/>
    <c:plotArea>
      <c:layout>
        <c:manualLayout>
          <c:layoutTarget val="inner"/>
          <c:xMode val="edge"/>
          <c:yMode val="edge"/>
          <c:x val="0.11644090600140526"/>
          <c:y val="0.15402797471452634"/>
          <c:w val="0.85959180591917084"/>
          <c:h val="0.66834993798428799"/>
        </c:manualLayout>
      </c:layout>
      <c:barChart>
        <c:barDir val="bar"/>
        <c:grouping val="clustered"/>
        <c:varyColors val="0"/>
        <c:ser>
          <c:idx val="0"/>
          <c:order val="0"/>
          <c:tx>
            <c:strRef>
              <c:f>Tabelle1!$B$1</c:f>
              <c:strCache>
                <c:ptCount val="1"/>
                <c:pt idx="0">
                  <c:v>Gewerbesteuer</c:v>
                </c:pt>
              </c:strCache>
            </c:strRef>
          </c:tx>
          <c:spPr>
            <a:solidFill>
              <a:srgbClr val="378F3C"/>
            </a:solidFill>
            <a:ln>
              <a:noFill/>
            </a:ln>
            <a:effectLst/>
          </c:spPr>
          <c:invertIfNegative val="0"/>
          <c:dPt>
            <c:idx val="0"/>
            <c:invertIfNegative val="0"/>
            <c:bubble3D val="0"/>
            <c:spPr>
              <a:solidFill>
                <a:srgbClr val="F2F703"/>
              </a:solidFill>
              <a:ln>
                <a:noFill/>
              </a:ln>
              <a:effectLst/>
            </c:spPr>
            <c:extLst>
              <c:ext xmlns:c16="http://schemas.microsoft.com/office/drawing/2014/chart" uri="{C3380CC4-5D6E-409C-BE32-E72D297353CC}">
                <c16:uniqueId val="{00000001-8EAD-4B75-8393-DCB373801F9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Straelen</c:v>
                </c:pt>
                <c:pt idx="1">
                  <c:v>Kevelaer</c:v>
                </c:pt>
                <c:pt idx="2">
                  <c:v>Geldern</c:v>
                </c:pt>
                <c:pt idx="3">
                  <c:v>Nettetal</c:v>
                </c:pt>
                <c:pt idx="4">
                  <c:v>NRW</c:v>
                </c:pt>
              </c:strCache>
            </c:strRef>
          </c:cat>
          <c:val>
            <c:numRef>
              <c:f>Tabelle1!$B$2:$B$6</c:f>
              <c:numCache>
                <c:formatCode>General</c:formatCode>
                <c:ptCount val="5"/>
                <c:pt idx="0">
                  <c:v>370</c:v>
                </c:pt>
                <c:pt idx="1">
                  <c:v>415</c:v>
                </c:pt>
                <c:pt idx="2">
                  <c:v>418</c:v>
                </c:pt>
                <c:pt idx="3">
                  <c:v>410</c:v>
                </c:pt>
                <c:pt idx="4">
                  <c:v>448</c:v>
                </c:pt>
              </c:numCache>
            </c:numRef>
          </c:val>
          <c:extLst>
            <c:ext xmlns:c16="http://schemas.microsoft.com/office/drawing/2014/chart" uri="{C3380CC4-5D6E-409C-BE32-E72D297353CC}">
              <c16:uniqueId val="{00000000-CB37-43CC-A25B-BCD169911A87}"/>
            </c:ext>
          </c:extLst>
        </c:ser>
        <c:dLbls>
          <c:dLblPos val="inEnd"/>
          <c:showLegendKey val="0"/>
          <c:showVal val="1"/>
          <c:showCatName val="0"/>
          <c:showSerName val="0"/>
          <c:showPercent val="0"/>
          <c:showBubbleSize val="0"/>
        </c:dLbls>
        <c:gapWidth val="247"/>
        <c:overlap val="-20"/>
        <c:axId val="529771840"/>
        <c:axId val="529767576"/>
      </c:barChart>
      <c:catAx>
        <c:axId val="52977184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de-DE"/>
          </a:p>
        </c:txPr>
        <c:crossAx val="529767576"/>
        <c:crosses val="autoZero"/>
        <c:auto val="1"/>
        <c:lblAlgn val="ctr"/>
        <c:lblOffset val="100"/>
        <c:noMultiLvlLbl val="0"/>
      </c:catAx>
      <c:valAx>
        <c:axId val="52976757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crossAx val="529771840"/>
        <c:crosses val="autoZero"/>
        <c:crossBetween val="between"/>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solidFill>
      <a:schemeClr val="lt1"/>
    </a:solidFill>
    <a:ln w="9525" cap="flat" cmpd="sng" algn="ctr">
      <a:solidFill>
        <a:schemeClr val="bg2"/>
      </a:solidFill>
      <a:round/>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de-DE" sz="2000" dirty="0" smtClean="0">
                <a:solidFill>
                  <a:schemeClr val="tx1"/>
                </a:solidFill>
                <a:latin typeface="+mn-lt"/>
              </a:rPr>
              <a:t>Grundsteuer</a:t>
            </a:r>
            <a:r>
              <a:rPr lang="de-DE" sz="2000" baseline="0" dirty="0" smtClean="0">
                <a:solidFill>
                  <a:schemeClr val="tx1"/>
                </a:solidFill>
                <a:latin typeface="+mn-lt"/>
              </a:rPr>
              <a:t> A und B</a:t>
            </a:r>
            <a:endParaRPr lang="de-DE" sz="2000" dirty="0">
              <a:solidFill>
                <a:schemeClr val="tx1"/>
              </a:solidFill>
              <a:latin typeface="+mn-lt"/>
            </a:endParaRPr>
          </a:p>
        </c:rich>
      </c:tx>
      <c:layout/>
      <c:overlay val="0"/>
      <c:spPr>
        <a:noFill/>
        <a:ln>
          <a:solidFill>
            <a:schemeClr val="bg2"/>
          </a:solid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de-DE"/>
        </a:p>
      </c:txPr>
    </c:title>
    <c:autoTitleDeleted val="0"/>
    <c:plotArea>
      <c:layout/>
      <c:barChart>
        <c:barDir val="bar"/>
        <c:grouping val="clustered"/>
        <c:varyColors val="0"/>
        <c:ser>
          <c:idx val="0"/>
          <c:order val="0"/>
          <c:tx>
            <c:strRef>
              <c:f>Tabelle1!$B$1</c:f>
              <c:strCache>
                <c:ptCount val="1"/>
                <c:pt idx="0">
                  <c:v>Grundsteuer B</c:v>
                </c:pt>
              </c:strCache>
            </c:strRef>
          </c:tx>
          <c:spPr>
            <a:solidFill>
              <a:schemeClr val="accent6">
                <a:lumMod val="60000"/>
                <a:lumOff val="40000"/>
              </a:schemeClr>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D-BEF1-44A6-8499-BBE33932319B}"/>
              </c:ext>
            </c:extLst>
          </c:dPt>
          <c:cat>
            <c:strRef>
              <c:f>Tabelle1!$A$2:$A$6</c:f>
              <c:strCache>
                <c:ptCount val="5"/>
                <c:pt idx="0">
                  <c:v>Straelen</c:v>
                </c:pt>
                <c:pt idx="1">
                  <c:v>Kevelaer</c:v>
                </c:pt>
                <c:pt idx="2">
                  <c:v>Geldern</c:v>
                </c:pt>
                <c:pt idx="3">
                  <c:v>Nettetal</c:v>
                </c:pt>
                <c:pt idx="4">
                  <c:v>NRW</c:v>
                </c:pt>
              </c:strCache>
            </c:strRef>
          </c:cat>
          <c:val>
            <c:numRef>
              <c:f>Tabelle1!$B$2:$B$6</c:f>
              <c:numCache>
                <c:formatCode>General</c:formatCode>
                <c:ptCount val="5"/>
                <c:pt idx="0">
                  <c:v>429</c:v>
                </c:pt>
                <c:pt idx="1">
                  <c:v>460</c:v>
                </c:pt>
                <c:pt idx="2">
                  <c:v>479</c:v>
                </c:pt>
                <c:pt idx="3">
                  <c:v>450</c:v>
                </c:pt>
                <c:pt idx="4">
                  <c:v>578</c:v>
                </c:pt>
              </c:numCache>
            </c:numRef>
          </c:val>
          <c:extLst>
            <c:ext xmlns:c16="http://schemas.microsoft.com/office/drawing/2014/chart" uri="{C3380CC4-5D6E-409C-BE32-E72D297353CC}">
              <c16:uniqueId val="{00000000-F3DA-4E36-8BE6-89153A7F9100}"/>
            </c:ext>
          </c:extLst>
        </c:ser>
        <c:ser>
          <c:idx val="1"/>
          <c:order val="1"/>
          <c:tx>
            <c:strRef>
              <c:f>Tabelle1!$C$1</c:f>
              <c:strCache>
                <c:ptCount val="1"/>
                <c:pt idx="0">
                  <c:v>Grundsteuer A</c:v>
                </c:pt>
              </c:strCache>
            </c:strRef>
          </c:tx>
          <c:spPr>
            <a:solidFill>
              <a:srgbClr val="378F3C"/>
            </a:solidFill>
            <a:ln>
              <a:noFill/>
            </a:ln>
            <a:effectLst/>
          </c:spPr>
          <c:invertIfNegative val="0"/>
          <c:dPt>
            <c:idx val="0"/>
            <c:invertIfNegative val="0"/>
            <c:bubble3D val="0"/>
            <c:spPr>
              <a:solidFill>
                <a:srgbClr val="FFFF00"/>
              </a:solidFill>
              <a:ln>
                <a:noFill/>
              </a:ln>
              <a:effectLst/>
            </c:spPr>
            <c:extLst>
              <c:ext xmlns:c16="http://schemas.microsoft.com/office/drawing/2014/chart" uri="{C3380CC4-5D6E-409C-BE32-E72D297353CC}">
                <c16:uniqueId val="{00000007-453E-4EE8-A9C6-F27276D82DD7}"/>
              </c:ext>
            </c:extLst>
          </c:dPt>
          <c:cat>
            <c:strRef>
              <c:f>Tabelle1!$A$2:$A$6</c:f>
              <c:strCache>
                <c:ptCount val="5"/>
                <c:pt idx="0">
                  <c:v>Straelen</c:v>
                </c:pt>
                <c:pt idx="1">
                  <c:v>Kevelaer</c:v>
                </c:pt>
                <c:pt idx="2">
                  <c:v>Geldern</c:v>
                </c:pt>
                <c:pt idx="3">
                  <c:v>Nettetal</c:v>
                </c:pt>
                <c:pt idx="4">
                  <c:v>NRW</c:v>
                </c:pt>
              </c:strCache>
            </c:strRef>
          </c:cat>
          <c:val>
            <c:numRef>
              <c:f>Tabelle1!$C$2:$C$6</c:f>
              <c:numCache>
                <c:formatCode>General</c:formatCode>
                <c:ptCount val="5"/>
                <c:pt idx="0">
                  <c:v>217</c:v>
                </c:pt>
                <c:pt idx="1">
                  <c:v>230</c:v>
                </c:pt>
                <c:pt idx="2">
                  <c:v>247</c:v>
                </c:pt>
                <c:pt idx="3">
                  <c:v>240</c:v>
                </c:pt>
                <c:pt idx="4">
                  <c:v>293</c:v>
                </c:pt>
              </c:numCache>
            </c:numRef>
          </c:val>
          <c:extLst>
            <c:ext xmlns:c16="http://schemas.microsoft.com/office/drawing/2014/chart" uri="{C3380CC4-5D6E-409C-BE32-E72D297353CC}">
              <c16:uniqueId val="{00000001-F3DA-4E36-8BE6-89153A7F9100}"/>
            </c:ext>
          </c:extLst>
        </c:ser>
        <c:dLbls>
          <c:showLegendKey val="0"/>
          <c:showVal val="0"/>
          <c:showCatName val="0"/>
          <c:showSerName val="0"/>
          <c:showPercent val="0"/>
          <c:showBubbleSize val="0"/>
        </c:dLbls>
        <c:gapWidth val="247"/>
        <c:axId val="445272016"/>
        <c:axId val="445271032"/>
      </c:barChart>
      <c:catAx>
        <c:axId val="445272016"/>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de-DE"/>
          </a:p>
        </c:txPr>
        <c:crossAx val="445271032"/>
        <c:crosses val="autoZero"/>
        <c:auto val="1"/>
        <c:lblAlgn val="ctr"/>
        <c:lblOffset val="100"/>
        <c:noMultiLvlLbl val="0"/>
      </c:catAx>
      <c:valAx>
        <c:axId val="44527103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crossAx val="445272016"/>
        <c:crosses val="autoZero"/>
        <c:crossBetween val="between"/>
      </c:valAx>
      <c:dTable>
        <c:showHorzBorder val="1"/>
        <c:showVertBorder val="1"/>
        <c:showOutline val="1"/>
        <c:showKeys val="1"/>
        <c:spPr>
          <a:noFill/>
          <a:ln w="9525" cap="flat" cmpd="sng" algn="ctr">
            <a:solidFill>
              <a:schemeClr val="dk1">
                <a:lumMod val="15000"/>
                <a:lumOff val="85000"/>
              </a:schemeClr>
            </a:solidFill>
            <a:round/>
          </a:ln>
          <a:effectLst/>
        </c:spPr>
        <c:txPr>
          <a:bodyPr rot="0" spcFirstLastPara="1" vertOverflow="ellipsis" vert="horz" wrap="square" anchor="ctr" anchorCtr="1"/>
          <a:lstStyle/>
          <a:p>
            <a:pPr rtl="0">
              <a:defRPr sz="1064" b="0" i="0" u="none" strike="noStrike" kern="1200" baseline="0">
                <a:solidFill>
                  <a:schemeClr val="dk1">
                    <a:lumMod val="65000"/>
                    <a:lumOff val="35000"/>
                  </a:schemeClr>
                </a:solidFill>
                <a:latin typeface="+mn-lt"/>
                <a:ea typeface="+mn-ea"/>
                <a:cs typeface="+mn-cs"/>
              </a:defRPr>
            </a:pPr>
            <a:endParaRPr lang="de-DE"/>
          </a:p>
        </c:txPr>
      </c:dTable>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solidFill>
      <a:schemeClr val="lt1"/>
    </a:solidFill>
    <a:ln w="9525" cap="flat" cmpd="sng" algn="ctr">
      <a:solidFill>
        <a:schemeClr val="bg2"/>
      </a:solidFill>
      <a:round/>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1" i="0" u="none" strike="noStrike" kern="1200" cap="none" spc="0" normalizeH="0" baseline="0">
                <a:solidFill>
                  <a:schemeClr val="dk1">
                    <a:lumMod val="50000"/>
                    <a:lumOff val="50000"/>
                  </a:schemeClr>
                </a:solidFill>
                <a:latin typeface="+mn-lt"/>
                <a:ea typeface="+mj-ea"/>
                <a:cs typeface="+mj-cs"/>
              </a:defRPr>
            </a:pPr>
            <a:r>
              <a:rPr lang="en-US" sz="2000" dirty="0" err="1">
                <a:solidFill>
                  <a:schemeClr val="tx1"/>
                </a:solidFill>
                <a:latin typeface="+mn-lt"/>
              </a:rPr>
              <a:t>Steuereinnahmekraft</a:t>
            </a:r>
            <a:r>
              <a:rPr lang="en-US" sz="2000" dirty="0">
                <a:solidFill>
                  <a:schemeClr val="tx1"/>
                </a:solidFill>
                <a:latin typeface="+mn-lt"/>
              </a:rPr>
              <a:t> je EW in </a:t>
            </a:r>
            <a:r>
              <a:rPr lang="en-US" sz="2000" dirty="0" smtClean="0">
                <a:solidFill>
                  <a:schemeClr val="tx1"/>
                </a:solidFill>
                <a:latin typeface="+mn-lt"/>
              </a:rPr>
              <a:t>EUR</a:t>
            </a:r>
            <a:endParaRPr lang="en-US" sz="2000" dirty="0">
              <a:solidFill>
                <a:schemeClr val="tx1"/>
              </a:solidFill>
              <a:latin typeface="+mn-lt"/>
            </a:endParaRPr>
          </a:p>
        </c:rich>
      </c:tx>
      <c:layout/>
      <c:overlay val="0"/>
      <c:spPr>
        <a:noFill/>
        <a:ln>
          <a:solidFill>
            <a:schemeClr val="bg2"/>
          </a:solidFill>
        </a:ln>
        <a:effectLst/>
      </c:spPr>
      <c:txPr>
        <a:bodyPr rot="0" spcFirstLastPara="1" vertOverflow="ellipsis" vert="horz" wrap="square" anchor="ctr" anchorCtr="1"/>
        <a:lstStyle/>
        <a:p>
          <a:pPr>
            <a:defRPr sz="2000" b="1" i="0" u="none" strike="noStrike" kern="1200" cap="none" spc="0" normalizeH="0" baseline="0">
              <a:solidFill>
                <a:schemeClr val="dk1">
                  <a:lumMod val="50000"/>
                  <a:lumOff val="50000"/>
                </a:schemeClr>
              </a:solidFill>
              <a:latin typeface="+mn-lt"/>
              <a:ea typeface="+mj-ea"/>
              <a:cs typeface="+mj-cs"/>
            </a:defRPr>
          </a:pPr>
          <a:endParaRPr lang="de-DE"/>
        </a:p>
      </c:txPr>
    </c:title>
    <c:autoTitleDeleted val="0"/>
    <c:plotArea>
      <c:layout/>
      <c:barChart>
        <c:barDir val="col"/>
        <c:grouping val="clustered"/>
        <c:varyColors val="0"/>
        <c:ser>
          <c:idx val="0"/>
          <c:order val="0"/>
          <c:tx>
            <c:strRef>
              <c:f>Tabelle1!$B$1</c:f>
              <c:strCache>
                <c:ptCount val="1"/>
                <c:pt idx="0">
                  <c:v>Steuereinnahmekraft je EW in €</c:v>
                </c:pt>
              </c:strCache>
            </c:strRef>
          </c:tx>
          <c:spPr>
            <a:solidFill>
              <a:srgbClr val="368E3C"/>
            </a:solidFill>
            <a:ln>
              <a:noFill/>
            </a:ln>
            <a:effectLst/>
          </c:spPr>
          <c:invertIfNegative val="0"/>
          <c:dPt>
            <c:idx val="3"/>
            <c:invertIfNegative val="0"/>
            <c:bubble3D val="0"/>
            <c:spPr>
              <a:solidFill>
                <a:srgbClr val="F2F703"/>
              </a:solidFill>
              <a:ln>
                <a:noFill/>
              </a:ln>
              <a:effectLst/>
            </c:spPr>
            <c:extLst>
              <c:ext xmlns:c16="http://schemas.microsoft.com/office/drawing/2014/chart" uri="{C3380CC4-5D6E-409C-BE32-E72D297353CC}">
                <c16:uniqueId val="{00000001-98FC-40EA-91A1-D8C54182226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Tabelle1!$A$2:$A$5</c:f>
              <c:strCache>
                <c:ptCount val="4"/>
                <c:pt idx="0">
                  <c:v>Nettetal</c:v>
                </c:pt>
                <c:pt idx="1">
                  <c:v>Geldern</c:v>
                </c:pt>
                <c:pt idx="2">
                  <c:v>Kevelaer</c:v>
                </c:pt>
                <c:pt idx="3">
                  <c:v>Straelen</c:v>
                </c:pt>
              </c:strCache>
            </c:strRef>
          </c:cat>
          <c:val>
            <c:numRef>
              <c:f>Tabelle1!$B$2:$B$5</c:f>
              <c:numCache>
                <c:formatCode>#,##0</c:formatCode>
                <c:ptCount val="4"/>
                <c:pt idx="0">
                  <c:v>1074</c:v>
                </c:pt>
                <c:pt idx="1">
                  <c:v>1165</c:v>
                </c:pt>
                <c:pt idx="2">
                  <c:v>1212</c:v>
                </c:pt>
                <c:pt idx="3">
                  <c:v>2088</c:v>
                </c:pt>
              </c:numCache>
            </c:numRef>
          </c:val>
          <c:extLst>
            <c:ext xmlns:c16="http://schemas.microsoft.com/office/drawing/2014/chart" uri="{C3380CC4-5D6E-409C-BE32-E72D297353CC}">
              <c16:uniqueId val="{00000000-45CB-47EB-AD00-486F2626FC63}"/>
            </c:ext>
          </c:extLst>
        </c:ser>
        <c:dLbls>
          <c:dLblPos val="outEnd"/>
          <c:showLegendKey val="0"/>
          <c:showVal val="1"/>
          <c:showCatName val="0"/>
          <c:showSerName val="0"/>
          <c:showPercent val="0"/>
          <c:showBubbleSize val="0"/>
        </c:dLbls>
        <c:gapWidth val="267"/>
        <c:overlap val="-43"/>
        <c:axId val="460529208"/>
        <c:axId val="460530520"/>
      </c:barChart>
      <c:catAx>
        <c:axId val="46052920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de-DE"/>
          </a:p>
        </c:txPr>
        <c:crossAx val="460530520"/>
        <c:crosses val="autoZero"/>
        <c:auto val="1"/>
        <c:lblAlgn val="ctr"/>
        <c:lblOffset val="100"/>
        <c:noMultiLvlLbl val="0"/>
      </c:catAx>
      <c:valAx>
        <c:axId val="460530520"/>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crossAx val="460529208"/>
        <c:crosses val="autoZero"/>
        <c:crossBetween val="between"/>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solidFill>
      <a:schemeClr val="lt1"/>
    </a:solidFill>
    <a:ln w="9525" cap="flat" cmpd="sng" algn="ctr">
      <a:solidFill>
        <a:schemeClr val="bg2"/>
      </a:solidFill>
      <a:round/>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1" i="0" u="none" strike="noStrike" kern="1200" cap="none" spc="0" normalizeH="0" baseline="0">
                <a:solidFill>
                  <a:schemeClr val="dk1">
                    <a:lumMod val="50000"/>
                    <a:lumOff val="50000"/>
                  </a:schemeClr>
                </a:solidFill>
                <a:latin typeface="+mn-lt"/>
                <a:ea typeface="+mj-ea"/>
                <a:cs typeface="+mj-cs"/>
              </a:defRPr>
            </a:pPr>
            <a:r>
              <a:rPr lang="en-US" sz="2000" dirty="0" err="1">
                <a:solidFill>
                  <a:schemeClr val="tx1"/>
                </a:solidFill>
                <a:latin typeface="+mn-lt"/>
              </a:rPr>
              <a:t>Kaufkraftindex</a:t>
            </a:r>
            <a:endParaRPr lang="en-US" sz="2000" dirty="0">
              <a:solidFill>
                <a:schemeClr val="tx1"/>
              </a:solidFill>
              <a:latin typeface="+mn-lt"/>
            </a:endParaRPr>
          </a:p>
        </c:rich>
      </c:tx>
      <c:layout/>
      <c:overlay val="0"/>
      <c:spPr>
        <a:noFill/>
        <a:ln>
          <a:solidFill>
            <a:schemeClr val="bg2"/>
          </a:solidFill>
        </a:ln>
        <a:effectLst/>
      </c:spPr>
      <c:txPr>
        <a:bodyPr rot="0" spcFirstLastPara="1" vertOverflow="ellipsis" vert="horz" wrap="square" anchor="ctr" anchorCtr="1"/>
        <a:lstStyle/>
        <a:p>
          <a:pPr>
            <a:defRPr sz="2000" b="1" i="0" u="none" strike="noStrike" kern="1200" cap="none" spc="0" normalizeH="0" baseline="0">
              <a:solidFill>
                <a:schemeClr val="dk1">
                  <a:lumMod val="50000"/>
                  <a:lumOff val="50000"/>
                </a:schemeClr>
              </a:solidFill>
              <a:latin typeface="+mn-lt"/>
              <a:ea typeface="+mj-ea"/>
              <a:cs typeface="+mj-cs"/>
            </a:defRPr>
          </a:pPr>
          <a:endParaRPr lang="de-DE"/>
        </a:p>
      </c:txPr>
    </c:title>
    <c:autoTitleDeleted val="0"/>
    <c:plotArea>
      <c:layout>
        <c:manualLayout>
          <c:layoutTarget val="inner"/>
          <c:xMode val="edge"/>
          <c:yMode val="edge"/>
          <c:x val="7.2434821470458238E-2"/>
          <c:y val="0.15519000631250207"/>
          <c:w val="0.89984805050826788"/>
          <c:h val="0.65857975348018205"/>
        </c:manualLayout>
      </c:layout>
      <c:barChart>
        <c:barDir val="bar"/>
        <c:grouping val="clustered"/>
        <c:varyColors val="0"/>
        <c:ser>
          <c:idx val="0"/>
          <c:order val="0"/>
          <c:tx>
            <c:strRef>
              <c:f>Tabelle1!$B$1</c:f>
              <c:strCache>
                <c:ptCount val="1"/>
                <c:pt idx="0">
                  <c:v>Kaufkraftindex</c:v>
                </c:pt>
              </c:strCache>
            </c:strRef>
          </c:tx>
          <c:spPr>
            <a:solidFill>
              <a:srgbClr val="378F3C"/>
            </a:solidFill>
            <a:ln>
              <a:noFill/>
            </a:ln>
            <a:effectLst/>
          </c:spPr>
          <c:invertIfNegative val="0"/>
          <c:dPt>
            <c:idx val="0"/>
            <c:invertIfNegative val="0"/>
            <c:bubble3D val="0"/>
            <c:spPr>
              <a:solidFill>
                <a:srgbClr val="F2F703"/>
              </a:solidFill>
              <a:ln>
                <a:noFill/>
              </a:ln>
              <a:effectLst/>
            </c:spPr>
            <c:extLst>
              <c:ext xmlns:c16="http://schemas.microsoft.com/office/drawing/2014/chart" uri="{C3380CC4-5D6E-409C-BE32-E72D297353CC}">
                <c16:uniqueId val="{00000001-7699-4FCC-91F3-B27A541886B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Tabelle1!$A$2:$A$6</c:f>
              <c:strCache>
                <c:ptCount val="5"/>
                <c:pt idx="0">
                  <c:v>Straelen</c:v>
                </c:pt>
                <c:pt idx="1">
                  <c:v>Kevelaer</c:v>
                </c:pt>
                <c:pt idx="2">
                  <c:v>Geldern</c:v>
                </c:pt>
                <c:pt idx="3">
                  <c:v>Nettetal</c:v>
                </c:pt>
                <c:pt idx="4">
                  <c:v>NRW</c:v>
                </c:pt>
              </c:strCache>
            </c:strRef>
          </c:cat>
          <c:val>
            <c:numRef>
              <c:f>Tabelle1!$B$2:$B$6</c:f>
              <c:numCache>
                <c:formatCode>General</c:formatCode>
                <c:ptCount val="5"/>
                <c:pt idx="0">
                  <c:v>107.5</c:v>
                </c:pt>
                <c:pt idx="1">
                  <c:v>102</c:v>
                </c:pt>
                <c:pt idx="2">
                  <c:v>101</c:v>
                </c:pt>
                <c:pt idx="3">
                  <c:v>96</c:v>
                </c:pt>
                <c:pt idx="4">
                  <c:v>100</c:v>
                </c:pt>
              </c:numCache>
            </c:numRef>
          </c:val>
          <c:extLst>
            <c:ext xmlns:c16="http://schemas.microsoft.com/office/drawing/2014/chart" uri="{C3380CC4-5D6E-409C-BE32-E72D297353CC}">
              <c16:uniqueId val="{00000000-7738-4476-880A-5B6B77D092DF}"/>
            </c:ext>
          </c:extLst>
        </c:ser>
        <c:dLbls>
          <c:dLblPos val="outEnd"/>
          <c:showLegendKey val="0"/>
          <c:showVal val="1"/>
          <c:showCatName val="0"/>
          <c:showSerName val="0"/>
          <c:showPercent val="0"/>
          <c:showBubbleSize val="0"/>
        </c:dLbls>
        <c:gapWidth val="247"/>
        <c:overlap val="-58"/>
        <c:axId val="462750064"/>
        <c:axId val="462755312"/>
      </c:barChart>
      <c:catAx>
        <c:axId val="46275006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de-DE"/>
          </a:p>
        </c:txPr>
        <c:crossAx val="462755312"/>
        <c:crosses val="autoZero"/>
        <c:auto val="1"/>
        <c:lblAlgn val="ctr"/>
        <c:lblOffset val="100"/>
        <c:noMultiLvlLbl val="0"/>
      </c:catAx>
      <c:valAx>
        <c:axId val="46275531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crossAx val="462750064"/>
        <c:crosses val="autoZero"/>
        <c:crossBetween val="between"/>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solidFill>
      <a:schemeClr val="lt1"/>
    </a:solidFill>
    <a:ln w="9525" cap="flat" cmpd="sng" algn="ctr">
      <a:solidFill>
        <a:schemeClr val="bg2"/>
      </a:solidFill>
      <a:round/>
    </a:ln>
    <a:effectLst/>
  </c:spPr>
  <c:txPr>
    <a:bodyPr/>
    <a:lstStyle/>
    <a:p>
      <a:pPr>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1" i="0" u="none" strike="noStrike" kern="1200" cap="none" spc="0" normalizeH="0" baseline="0">
                <a:solidFill>
                  <a:schemeClr val="dk1">
                    <a:lumMod val="50000"/>
                    <a:lumOff val="50000"/>
                  </a:schemeClr>
                </a:solidFill>
                <a:latin typeface="+mn-lt"/>
                <a:ea typeface="+mj-ea"/>
                <a:cs typeface="+mj-cs"/>
              </a:defRPr>
            </a:pPr>
            <a:r>
              <a:rPr lang="en-US" sz="2000" dirty="0" err="1" smtClean="0">
                <a:solidFill>
                  <a:schemeClr val="tx1"/>
                </a:solidFill>
                <a:latin typeface="+mn-lt"/>
              </a:rPr>
              <a:t>Einzelhandelszentralität</a:t>
            </a:r>
            <a:r>
              <a:rPr lang="en-US" sz="2000" dirty="0" smtClean="0">
                <a:solidFill>
                  <a:schemeClr val="tx1"/>
                </a:solidFill>
                <a:latin typeface="+mn-lt"/>
              </a:rPr>
              <a:t> 2022</a:t>
            </a:r>
            <a:endParaRPr lang="en-US" sz="2000" dirty="0">
              <a:solidFill>
                <a:schemeClr val="tx1"/>
              </a:solidFill>
              <a:latin typeface="+mn-lt"/>
            </a:endParaRPr>
          </a:p>
        </c:rich>
      </c:tx>
      <c:layout/>
      <c:overlay val="0"/>
      <c:spPr>
        <a:noFill/>
        <a:ln>
          <a:solidFill>
            <a:schemeClr val="bg2"/>
          </a:solidFill>
        </a:ln>
        <a:effectLst/>
      </c:spPr>
      <c:txPr>
        <a:bodyPr rot="0" spcFirstLastPara="1" vertOverflow="ellipsis" vert="horz" wrap="square" anchor="ctr" anchorCtr="1"/>
        <a:lstStyle/>
        <a:p>
          <a:pPr>
            <a:defRPr sz="2000" b="1" i="0" u="none" strike="noStrike" kern="1200" cap="none" spc="0" normalizeH="0" baseline="0">
              <a:solidFill>
                <a:schemeClr val="dk1">
                  <a:lumMod val="50000"/>
                  <a:lumOff val="50000"/>
                </a:schemeClr>
              </a:solidFill>
              <a:latin typeface="+mn-lt"/>
              <a:ea typeface="+mj-ea"/>
              <a:cs typeface="+mj-cs"/>
            </a:defRPr>
          </a:pPr>
          <a:endParaRPr lang="de-DE"/>
        </a:p>
      </c:txPr>
    </c:title>
    <c:autoTitleDeleted val="0"/>
    <c:plotArea>
      <c:layout>
        <c:manualLayout>
          <c:layoutTarget val="inner"/>
          <c:xMode val="edge"/>
          <c:yMode val="edge"/>
          <c:x val="7.2434821470458238E-2"/>
          <c:y val="0.15519000631250207"/>
          <c:w val="0.89984805050826788"/>
          <c:h val="0.65857975348018205"/>
        </c:manualLayout>
      </c:layout>
      <c:barChart>
        <c:barDir val="bar"/>
        <c:grouping val="clustered"/>
        <c:varyColors val="0"/>
        <c:ser>
          <c:idx val="0"/>
          <c:order val="0"/>
          <c:tx>
            <c:strRef>
              <c:f>Tabelle1!$B$1</c:f>
              <c:strCache>
                <c:ptCount val="1"/>
                <c:pt idx="0">
                  <c:v>Einzelhandelszentralität</c:v>
                </c:pt>
              </c:strCache>
            </c:strRef>
          </c:tx>
          <c:spPr>
            <a:solidFill>
              <a:srgbClr val="378F3C"/>
            </a:solidFill>
            <a:ln>
              <a:noFill/>
            </a:ln>
            <a:effectLst/>
          </c:spPr>
          <c:invertIfNegative val="0"/>
          <c:dPt>
            <c:idx val="0"/>
            <c:invertIfNegative val="0"/>
            <c:bubble3D val="0"/>
            <c:spPr>
              <a:solidFill>
                <a:srgbClr val="F2F703"/>
              </a:solidFill>
              <a:ln>
                <a:noFill/>
              </a:ln>
              <a:effectLst/>
            </c:spPr>
            <c:extLst>
              <c:ext xmlns:c16="http://schemas.microsoft.com/office/drawing/2014/chart" uri="{C3380CC4-5D6E-409C-BE32-E72D297353CC}">
                <c16:uniqueId val="{00000001-C4F3-46B9-BDDD-4145FC860D8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Tabelle1!$A$2:$A$5</c:f>
              <c:strCache>
                <c:ptCount val="4"/>
                <c:pt idx="0">
                  <c:v>Straelen</c:v>
                </c:pt>
                <c:pt idx="1">
                  <c:v>Kevelaer</c:v>
                </c:pt>
                <c:pt idx="2">
                  <c:v>Geldern</c:v>
                </c:pt>
                <c:pt idx="3">
                  <c:v>NRW</c:v>
                </c:pt>
              </c:strCache>
            </c:strRef>
          </c:cat>
          <c:val>
            <c:numRef>
              <c:f>Tabelle1!$B$2:$B$5</c:f>
              <c:numCache>
                <c:formatCode>General</c:formatCode>
                <c:ptCount val="4"/>
                <c:pt idx="0">
                  <c:v>116.1</c:v>
                </c:pt>
                <c:pt idx="1">
                  <c:v>104.8</c:v>
                </c:pt>
                <c:pt idx="2">
                  <c:v>113.6</c:v>
                </c:pt>
                <c:pt idx="3">
                  <c:v>101.2</c:v>
                </c:pt>
              </c:numCache>
            </c:numRef>
          </c:val>
          <c:extLst>
            <c:ext xmlns:c16="http://schemas.microsoft.com/office/drawing/2014/chart" uri="{C3380CC4-5D6E-409C-BE32-E72D297353CC}">
              <c16:uniqueId val="{00000002-C4F3-46B9-BDDD-4145FC860D80}"/>
            </c:ext>
          </c:extLst>
        </c:ser>
        <c:dLbls>
          <c:dLblPos val="outEnd"/>
          <c:showLegendKey val="0"/>
          <c:showVal val="1"/>
          <c:showCatName val="0"/>
          <c:showSerName val="0"/>
          <c:showPercent val="0"/>
          <c:showBubbleSize val="0"/>
        </c:dLbls>
        <c:gapWidth val="247"/>
        <c:overlap val="-58"/>
        <c:axId val="462750064"/>
        <c:axId val="462755312"/>
      </c:barChart>
      <c:catAx>
        <c:axId val="46275006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de-DE"/>
          </a:p>
        </c:txPr>
        <c:crossAx val="462755312"/>
        <c:crosses val="autoZero"/>
        <c:auto val="1"/>
        <c:lblAlgn val="ctr"/>
        <c:lblOffset val="100"/>
        <c:noMultiLvlLbl val="0"/>
      </c:catAx>
      <c:valAx>
        <c:axId val="46275531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crossAx val="462750064"/>
        <c:crosses val="autoZero"/>
        <c:crossBetween val="between"/>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solidFill>
      <a:schemeClr val="lt1"/>
    </a:solidFill>
    <a:ln w="9525" cap="flat" cmpd="sng" algn="ctr">
      <a:solidFill>
        <a:schemeClr val="bg2"/>
      </a:solidFill>
      <a:round/>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6">
  <a:schemeClr val="accent6"/>
</cs:colorStyle>
</file>

<file path=ppt/charts/colors6.xml><?xml version="1.0" encoding="utf-8"?>
<cs:colorStyle xmlns:cs="http://schemas.microsoft.com/office/drawing/2012/chartStyle" xmlns:a="http://schemas.openxmlformats.org/drawingml/2006/main" meth="withinLinearReversed" id="26">
  <a:schemeClr val="accent6"/>
</cs:colorStyle>
</file>

<file path=ppt/charts/colors7.xml><?xml version="1.0" encoding="utf-8"?>
<cs:colorStyle xmlns:cs="http://schemas.microsoft.com/office/drawing/2012/chartStyle" xmlns:a="http://schemas.openxmlformats.org/drawingml/2006/main" meth="withinLinearReversed" id="26">
  <a:schemeClr val="accent6"/>
</cs:colorStyle>
</file>

<file path=ppt/charts/colors8.xml><?xml version="1.0" encoding="utf-8"?>
<cs:colorStyle xmlns:cs="http://schemas.microsoft.com/office/drawing/2012/chartStyle" xmlns:a="http://schemas.openxmlformats.org/drawingml/2006/main" meth="withinLinearReversed" id="26">
  <a:schemeClr val="accent6"/>
</cs:colorStyle>
</file>

<file path=ppt/charts/colors9.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7.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8.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9.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26832D-C305-4098-AF93-8CB164FFC310}" type="datetimeFigureOut">
              <a:rPr lang="de-DE" smtClean="0"/>
              <a:t>10.07.2023</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BC4749-9D0F-4BFA-BE79-46A2607C8AD2}" type="slidenum">
              <a:rPr lang="de-DE" smtClean="0"/>
              <a:t>‹Nr.›</a:t>
            </a:fld>
            <a:endParaRPr lang="de-DE"/>
          </a:p>
        </p:txBody>
      </p:sp>
    </p:spTree>
    <p:extLst>
      <p:ext uri="{BB962C8B-B14F-4D97-AF65-F5344CB8AC3E}">
        <p14:creationId xmlns:p14="http://schemas.microsoft.com/office/powerpoint/2010/main" val="210191494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A5E35-94C7-4413-AFA3-30EEBECF0F97}" type="datetimeFigureOut">
              <a:rPr lang="de-DE" smtClean="0"/>
              <a:t>10.07.2023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8C6E6-616D-48B7-B2FB-C33542202CA1}" type="slidenum">
              <a:rPr lang="de-DE" smtClean="0"/>
              <a:t>‹Nr.›</a:t>
            </a:fld>
            <a:endParaRPr lang="de-DE"/>
          </a:p>
        </p:txBody>
      </p:sp>
    </p:spTree>
    <p:extLst>
      <p:ext uri="{BB962C8B-B14F-4D97-AF65-F5344CB8AC3E}">
        <p14:creationId xmlns:p14="http://schemas.microsoft.com/office/powerpoint/2010/main" val="176722103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Grafik 10"/>
          <p:cNvPicPr>
            <a:picLocks noChangeAspect="1"/>
          </p:cNvPicPr>
          <p:nvPr userDrawn="1"/>
        </p:nvPicPr>
        <p:blipFill>
          <a:blip r:embed="rId3"/>
          <a:stretch>
            <a:fillRect/>
          </a:stretch>
        </p:blipFill>
        <p:spPr>
          <a:xfrm>
            <a:off x="-83127" y="-64655"/>
            <a:ext cx="12395200" cy="7065819"/>
          </a:xfrm>
          <a:prstGeom prst="rect">
            <a:avLst/>
          </a:prstGeom>
        </p:spPr>
      </p:pic>
      <p:sp>
        <p:nvSpPr>
          <p:cNvPr id="34" name="Titel 1"/>
          <p:cNvSpPr>
            <a:spLocks noGrp="1"/>
          </p:cNvSpPr>
          <p:nvPr>
            <p:ph type="ctrTitle" hasCustomPrompt="1"/>
          </p:nvPr>
        </p:nvSpPr>
        <p:spPr>
          <a:xfrm>
            <a:off x="4940300" y="2513091"/>
            <a:ext cx="5727700" cy="807067"/>
          </a:xfrm>
          <a:prstGeom prst="rect">
            <a:avLst/>
          </a:prstGeom>
        </p:spPr>
        <p:txBody>
          <a:bodyPr anchor="b"/>
          <a:lstStyle>
            <a:lvl1pPr algn="l">
              <a:defRPr sz="6000" b="1">
                <a:solidFill>
                  <a:srgbClr val="3E5F27"/>
                </a:solidFill>
              </a:defRPr>
            </a:lvl1pPr>
          </a:lstStyle>
          <a:p>
            <a:r>
              <a:rPr lang="de-DE" dirty="0" smtClean="0"/>
              <a:t>Hauptüberschrift</a:t>
            </a:r>
            <a:endParaRPr lang="de-DE" dirty="0"/>
          </a:p>
        </p:txBody>
      </p:sp>
      <p:sp>
        <p:nvSpPr>
          <p:cNvPr id="35" name="Untertitel 2"/>
          <p:cNvSpPr>
            <a:spLocks noGrp="1"/>
          </p:cNvSpPr>
          <p:nvPr>
            <p:ph type="subTitle" idx="1" hasCustomPrompt="1"/>
          </p:nvPr>
        </p:nvSpPr>
        <p:spPr>
          <a:xfrm>
            <a:off x="4940300" y="3445661"/>
            <a:ext cx="5727700" cy="449874"/>
          </a:xfrm>
          <a:prstGeom prst="rect">
            <a:avLst/>
          </a:prstGeom>
        </p:spPr>
        <p:txBody>
          <a:bodyPr/>
          <a:lstStyle>
            <a:lvl1pPr marL="0" indent="0" algn="l">
              <a:buNone/>
              <a:defRPr sz="2400">
                <a:solidFill>
                  <a:srgbClr val="FFEE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Untertitel</a:t>
            </a:r>
            <a:endParaRPr lang="de-DE" dirty="0"/>
          </a:p>
        </p:txBody>
      </p:sp>
      <p:sp>
        <p:nvSpPr>
          <p:cNvPr id="36" name="Textplatzhalter 10"/>
          <p:cNvSpPr>
            <a:spLocks noGrp="1"/>
          </p:cNvSpPr>
          <p:nvPr>
            <p:ph type="body" sz="quarter" idx="13" hasCustomPrompt="1"/>
          </p:nvPr>
        </p:nvSpPr>
        <p:spPr>
          <a:xfrm>
            <a:off x="6416174" y="6430265"/>
            <a:ext cx="5727700" cy="332878"/>
          </a:xfrm>
          <a:prstGeom prst="rect">
            <a:avLst/>
          </a:prstGeom>
        </p:spPr>
        <p:txBody>
          <a:bodyPr/>
          <a:lstStyle>
            <a:lvl1pPr marL="342900" indent="-342900">
              <a:buFont typeface="Wingdings" panose="05000000000000000000" pitchFamily="2" charset="2"/>
              <a:buChar char="Ø"/>
              <a:defRPr sz="2000">
                <a:solidFill>
                  <a:srgbClr val="304A1E"/>
                </a:solidFill>
              </a:defRPr>
            </a:lvl1pPr>
          </a:lstStyle>
          <a:p>
            <a:pPr lvl="0"/>
            <a:r>
              <a:rPr lang="de-DE" dirty="0" smtClean="0"/>
              <a:t>01.07.2020</a:t>
            </a:r>
            <a:endParaRPr lang="de-DE" dirty="0"/>
          </a:p>
        </p:txBody>
      </p:sp>
      <p:pic>
        <p:nvPicPr>
          <p:cNvPr id="2" name="Grafik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812" y="0"/>
            <a:ext cx="2495913" cy="1313234"/>
          </a:xfrm>
          <a:prstGeom prst="rect">
            <a:avLst/>
          </a:prstGeom>
        </p:spPr>
      </p:pic>
    </p:spTree>
    <p:extLst>
      <p:ext uri="{BB962C8B-B14F-4D97-AF65-F5344CB8AC3E}">
        <p14:creationId xmlns:p14="http://schemas.microsoft.com/office/powerpoint/2010/main" val="388353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14" name="Rechteck 13"/>
          <p:cNvSpPr/>
          <p:nvPr userDrawn="1"/>
        </p:nvSpPr>
        <p:spPr>
          <a:xfrm>
            <a:off x="0" y="6020582"/>
            <a:ext cx="12192000" cy="837418"/>
          </a:xfrm>
          <a:prstGeom prst="rect">
            <a:avLst/>
          </a:prstGeom>
          <a:gradFill flip="none" rotWithShape="1">
            <a:gsLst>
              <a:gs pos="0">
                <a:srgbClr val="368E3C">
                  <a:shade val="30000"/>
                  <a:satMod val="115000"/>
                </a:srgbClr>
              </a:gs>
              <a:gs pos="50000">
                <a:srgbClr val="368E3C">
                  <a:shade val="67500"/>
                  <a:satMod val="115000"/>
                </a:srgbClr>
              </a:gs>
              <a:gs pos="100000">
                <a:srgbClr val="368E3C">
                  <a:shade val="100000"/>
                  <a:satMod val="115000"/>
                </a:srgbClr>
              </a:gs>
            </a:gsLst>
            <a:lin ang="135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1228436" y="960582"/>
            <a:ext cx="10125364" cy="650573"/>
          </a:xfrm>
          <a:prstGeom prst="rect">
            <a:avLst/>
          </a:prstGeom>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1228436" y="1900420"/>
            <a:ext cx="10125364" cy="3761472"/>
          </a:xfrm>
          <a:prstGeom prst="rect">
            <a:avLst/>
          </a:prstGeo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657" y="6029470"/>
            <a:ext cx="2206450" cy="799666"/>
          </a:xfrm>
          <a:prstGeom prst="rect">
            <a:avLst/>
          </a:prstGeom>
        </p:spPr>
      </p:pic>
      <p:pic>
        <p:nvPicPr>
          <p:cNvPr id="16" name="Grafik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89" y="192638"/>
            <a:ext cx="1444149" cy="797668"/>
          </a:xfrm>
          <a:prstGeom prst="rect">
            <a:avLst/>
          </a:prstGeom>
        </p:spPr>
      </p:pic>
    </p:spTree>
    <p:extLst>
      <p:ext uri="{BB962C8B-B14F-4D97-AF65-F5344CB8AC3E}">
        <p14:creationId xmlns:p14="http://schemas.microsoft.com/office/powerpoint/2010/main" val="163164183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a:prstGeom prst="rect">
            <a:avLst/>
          </a:prstGeo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a:xfrm>
            <a:off x="838200" y="6356350"/>
            <a:ext cx="2743200" cy="365125"/>
          </a:xfrm>
          <a:prstGeom prst="rect">
            <a:avLst/>
          </a:prstGeom>
        </p:spPr>
        <p:txBody>
          <a:bodyPr/>
          <a:lstStyle/>
          <a:p>
            <a:endParaRPr lang="de-DE"/>
          </a:p>
        </p:txBody>
      </p:sp>
      <p:sp>
        <p:nvSpPr>
          <p:cNvPr id="5" name="Fußzeilenplatzhalter 4"/>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p:cNvSpPr>
            <a:spLocks noGrp="1"/>
          </p:cNvSpPr>
          <p:nvPr>
            <p:ph type="sldNum" sz="quarter" idx="12"/>
          </p:nvPr>
        </p:nvSpPr>
        <p:spPr/>
        <p:txBody>
          <a:bodyPr/>
          <a:lstStyle/>
          <a:p>
            <a:fld id="{3C93B0DF-7282-452A-9649-E5B5B0F64BF8}" type="slidenum">
              <a:rPr lang="de-DE" smtClean="0"/>
              <a:t>‹Nr.›</a:t>
            </a:fld>
            <a:endParaRPr lang="de-DE"/>
          </a:p>
        </p:txBody>
      </p:sp>
    </p:spTree>
    <p:extLst>
      <p:ext uri="{BB962C8B-B14F-4D97-AF65-F5344CB8AC3E}">
        <p14:creationId xmlns:p14="http://schemas.microsoft.com/office/powerpoint/2010/main" val="4567573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838200" y="6356350"/>
            <a:ext cx="2743200" cy="365125"/>
          </a:xfrm>
          <a:prstGeom prst="rect">
            <a:avLst/>
          </a:prstGeom>
        </p:spPr>
        <p:txBody>
          <a:bodyPr/>
          <a:lstStyle/>
          <a:p>
            <a:endParaRPr lang="de-DE"/>
          </a:p>
        </p:txBody>
      </p:sp>
      <p:sp>
        <p:nvSpPr>
          <p:cNvPr id="6" name="Fußzeilenplatzhalter 5"/>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p:cNvSpPr>
            <a:spLocks noGrp="1"/>
          </p:cNvSpPr>
          <p:nvPr>
            <p:ph type="sldNum" sz="quarter" idx="12"/>
          </p:nvPr>
        </p:nvSpPr>
        <p:spPr/>
        <p:txBody>
          <a:bodyPr/>
          <a:lstStyle/>
          <a:p>
            <a:fld id="{3C93B0DF-7282-452A-9649-E5B5B0F64BF8}" type="slidenum">
              <a:rPr lang="de-DE" smtClean="0"/>
              <a:t>‹Nr.›</a:t>
            </a:fld>
            <a:endParaRPr lang="de-DE"/>
          </a:p>
        </p:txBody>
      </p:sp>
    </p:spTree>
    <p:extLst>
      <p:ext uri="{BB962C8B-B14F-4D97-AF65-F5344CB8AC3E}">
        <p14:creationId xmlns:p14="http://schemas.microsoft.com/office/powerpoint/2010/main" val="266767191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a:prstGeom prst="rect">
            <a:avLst/>
          </a:prstGeo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a:xfrm>
            <a:off x="838200" y="6356350"/>
            <a:ext cx="2743200" cy="365125"/>
          </a:xfrm>
          <a:prstGeom prst="rect">
            <a:avLst/>
          </a:prstGeom>
        </p:spPr>
        <p:txBody>
          <a:bodyPr/>
          <a:lstStyle/>
          <a:p>
            <a:endParaRPr lang="de-DE"/>
          </a:p>
        </p:txBody>
      </p:sp>
      <p:sp>
        <p:nvSpPr>
          <p:cNvPr id="8" name="Fußzeilenplatzhalter 7"/>
          <p:cNvSpPr>
            <a:spLocks noGrp="1"/>
          </p:cNvSpPr>
          <p:nvPr>
            <p:ph type="ftr" sz="quarter" idx="11"/>
          </p:nvPr>
        </p:nvSpPr>
        <p:spPr>
          <a:xfrm>
            <a:off x="4038600" y="6356350"/>
            <a:ext cx="4114800" cy="365125"/>
          </a:xfrm>
          <a:prstGeom prst="rect">
            <a:avLst/>
          </a:prstGeom>
        </p:spPr>
        <p:txBody>
          <a:bodyPr/>
          <a:lstStyle/>
          <a:p>
            <a:endParaRPr lang="de-DE"/>
          </a:p>
        </p:txBody>
      </p:sp>
      <p:sp>
        <p:nvSpPr>
          <p:cNvPr id="9" name="Foliennummernplatzhalter 8"/>
          <p:cNvSpPr>
            <a:spLocks noGrp="1"/>
          </p:cNvSpPr>
          <p:nvPr>
            <p:ph type="sldNum" sz="quarter" idx="12"/>
          </p:nvPr>
        </p:nvSpPr>
        <p:spPr/>
        <p:txBody>
          <a:bodyPr/>
          <a:lstStyle/>
          <a:p>
            <a:fld id="{3C93B0DF-7282-452A-9649-E5B5B0F64BF8}" type="slidenum">
              <a:rPr lang="de-DE" smtClean="0"/>
              <a:t>‹Nr.›</a:t>
            </a:fld>
            <a:endParaRPr lang="de-DE"/>
          </a:p>
        </p:txBody>
      </p:sp>
    </p:spTree>
    <p:extLst>
      <p:ext uri="{BB962C8B-B14F-4D97-AF65-F5344CB8AC3E}">
        <p14:creationId xmlns:p14="http://schemas.microsoft.com/office/powerpoint/2010/main" val="49015876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a:xfrm>
            <a:off x="838200" y="6356350"/>
            <a:ext cx="2743200" cy="365125"/>
          </a:xfrm>
          <a:prstGeom prst="rect">
            <a:avLst/>
          </a:prstGeom>
        </p:spPr>
        <p:txBody>
          <a:bodyPr/>
          <a:lstStyle/>
          <a:p>
            <a:endParaRPr lang="de-DE"/>
          </a:p>
        </p:txBody>
      </p:sp>
      <p:sp>
        <p:nvSpPr>
          <p:cNvPr id="4" name="Fußzeilenplatzhalter 3"/>
          <p:cNvSpPr>
            <a:spLocks noGrp="1"/>
          </p:cNvSpPr>
          <p:nvPr>
            <p:ph type="ftr" sz="quarter" idx="11"/>
          </p:nvPr>
        </p:nvSpPr>
        <p:spPr>
          <a:xfrm>
            <a:off x="4038600" y="6356350"/>
            <a:ext cx="4114800" cy="365125"/>
          </a:xfrm>
          <a:prstGeom prst="rect">
            <a:avLst/>
          </a:prstGeom>
        </p:spPr>
        <p:txBody>
          <a:bodyPr/>
          <a:lstStyle/>
          <a:p>
            <a:endParaRPr lang="de-DE"/>
          </a:p>
        </p:txBody>
      </p:sp>
      <p:sp>
        <p:nvSpPr>
          <p:cNvPr id="5" name="Foliennummernplatzhalter 4"/>
          <p:cNvSpPr>
            <a:spLocks noGrp="1"/>
          </p:cNvSpPr>
          <p:nvPr>
            <p:ph type="sldNum" sz="quarter" idx="12"/>
          </p:nvPr>
        </p:nvSpPr>
        <p:spPr/>
        <p:txBody>
          <a:bodyPr/>
          <a:lstStyle/>
          <a:p>
            <a:fld id="{3C93B0DF-7282-452A-9649-E5B5B0F64BF8}" type="slidenum">
              <a:rPr lang="de-DE" smtClean="0"/>
              <a:t>‹Nr.›</a:t>
            </a:fld>
            <a:endParaRPr lang="de-DE"/>
          </a:p>
        </p:txBody>
      </p:sp>
    </p:spTree>
    <p:extLst>
      <p:ext uri="{BB962C8B-B14F-4D97-AF65-F5344CB8AC3E}">
        <p14:creationId xmlns:p14="http://schemas.microsoft.com/office/powerpoint/2010/main" val="334181207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a:prstGeom prst="rect">
            <a:avLst/>
          </a:prstGeo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a:xfrm>
            <a:off x="838200" y="6356350"/>
            <a:ext cx="2743200" cy="365125"/>
          </a:xfrm>
          <a:prstGeom prst="rect">
            <a:avLst/>
          </a:prstGeom>
        </p:spPr>
        <p:txBody>
          <a:bodyPr/>
          <a:lstStyle/>
          <a:p>
            <a:endParaRPr lang="de-DE"/>
          </a:p>
        </p:txBody>
      </p:sp>
      <p:sp>
        <p:nvSpPr>
          <p:cNvPr id="6" name="Fußzeilenplatzhalter 5"/>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p:cNvSpPr>
            <a:spLocks noGrp="1"/>
          </p:cNvSpPr>
          <p:nvPr>
            <p:ph type="sldNum" sz="quarter" idx="12"/>
          </p:nvPr>
        </p:nvSpPr>
        <p:spPr/>
        <p:txBody>
          <a:bodyPr/>
          <a:lstStyle/>
          <a:p>
            <a:fld id="{3C93B0DF-7282-452A-9649-E5B5B0F64BF8}" type="slidenum">
              <a:rPr lang="de-DE" smtClean="0"/>
              <a:t>‹Nr.›</a:t>
            </a:fld>
            <a:endParaRPr lang="de-DE"/>
          </a:p>
        </p:txBody>
      </p:sp>
    </p:spTree>
    <p:extLst>
      <p:ext uri="{BB962C8B-B14F-4D97-AF65-F5344CB8AC3E}">
        <p14:creationId xmlns:p14="http://schemas.microsoft.com/office/powerpoint/2010/main" val="195254095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a:prstGeom prst="rect">
            <a:avLst/>
          </a:prstGeo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a:xfrm>
            <a:off x="838200" y="6356350"/>
            <a:ext cx="2743200" cy="365125"/>
          </a:xfrm>
          <a:prstGeom prst="rect">
            <a:avLst/>
          </a:prstGeom>
        </p:spPr>
        <p:txBody>
          <a:bodyPr/>
          <a:lstStyle/>
          <a:p>
            <a:endParaRPr lang="de-DE"/>
          </a:p>
        </p:txBody>
      </p:sp>
      <p:sp>
        <p:nvSpPr>
          <p:cNvPr id="6" name="Fußzeilenplatzhalter 5"/>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p:cNvSpPr>
            <a:spLocks noGrp="1"/>
          </p:cNvSpPr>
          <p:nvPr>
            <p:ph type="sldNum" sz="quarter" idx="12"/>
          </p:nvPr>
        </p:nvSpPr>
        <p:spPr/>
        <p:txBody>
          <a:bodyPr/>
          <a:lstStyle/>
          <a:p>
            <a:fld id="{3C93B0DF-7282-452A-9649-E5B5B0F64BF8}" type="slidenum">
              <a:rPr lang="de-DE" smtClean="0"/>
              <a:t>‹Nr.›</a:t>
            </a:fld>
            <a:endParaRPr lang="de-DE"/>
          </a:p>
        </p:txBody>
      </p:sp>
    </p:spTree>
    <p:extLst>
      <p:ext uri="{BB962C8B-B14F-4D97-AF65-F5344CB8AC3E}">
        <p14:creationId xmlns:p14="http://schemas.microsoft.com/office/powerpoint/2010/main" val="217286145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1825625"/>
            <a:ext cx="10515600" cy="4351338"/>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838200" y="6356350"/>
            <a:ext cx="2743200" cy="365125"/>
          </a:xfrm>
          <a:prstGeom prst="rect">
            <a:avLst/>
          </a:prstGeom>
        </p:spPr>
        <p:txBody>
          <a:bodyPr/>
          <a:lstStyle/>
          <a:p>
            <a:endParaRPr lang="de-DE"/>
          </a:p>
        </p:txBody>
      </p:sp>
      <p:sp>
        <p:nvSpPr>
          <p:cNvPr id="5" name="Fußzeilenplatzhalter 4"/>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p:cNvSpPr>
            <a:spLocks noGrp="1"/>
          </p:cNvSpPr>
          <p:nvPr>
            <p:ph type="sldNum" sz="quarter" idx="12"/>
          </p:nvPr>
        </p:nvSpPr>
        <p:spPr/>
        <p:txBody>
          <a:bodyPr/>
          <a:lstStyle/>
          <a:p>
            <a:fld id="{3C93B0DF-7282-452A-9649-E5B5B0F64BF8}" type="slidenum">
              <a:rPr lang="de-DE" smtClean="0"/>
              <a:t>‹Nr.›</a:t>
            </a:fld>
            <a:endParaRPr lang="de-DE"/>
          </a:p>
        </p:txBody>
      </p:sp>
    </p:spTree>
    <p:extLst>
      <p:ext uri="{BB962C8B-B14F-4D97-AF65-F5344CB8AC3E}">
        <p14:creationId xmlns:p14="http://schemas.microsoft.com/office/powerpoint/2010/main" val="48926714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838200" y="6356350"/>
            <a:ext cx="2743200" cy="365125"/>
          </a:xfrm>
          <a:prstGeom prst="rect">
            <a:avLst/>
          </a:prstGeom>
        </p:spPr>
        <p:txBody>
          <a:bodyPr/>
          <a:lstStyle/>
          <a:p>
            <a:endParaRPr lang="de-DE"/>
          </a:p>
        </p:txBody>
      </p:sp>
      <p:sp>
        <p:nvSpPr>
          <p:cNvPr id="5" name="Fußzeilenplatzhalter 4"/>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p:cNvSpPr>
            <a:spLocks noGrp="1"/>
          </p:cNvSpPr>
          <p:nvPr>
            <p:ph type="sldNum" sz="quarter" idx="12"/>
          </p:nvPr>
        </p:nvSpPr>
        <p:spPr/>
        <p:txBody>
          <a:bodyPr/>
          <a:lstStyle/>
          <a:p>
            <a:fld id="{3C93B0DF-7282-452A-9649-E5B5B0F64BF8}" type="slidenum">
              <a:rPr lang="de-DE" smtClean="0"/>
              <a:t>‹Nr.›</a:t>
            </a:fld>
            <a:endParaRPr lang="de-DE"/>
          </a:p>
        </p:txBody>
      </p:sp>
    </p:spTree>
    <p:extLst>
      <p:ext uri="{BB962C8B-B14F-4D97-AF65-F5344CB8AC3E}">
        <p14:creationId xmlns:p14="http://schemas.microsoft.com/office/powerpoint/2010/main" val="31433019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Titelfolie">
    <p:spTree>
      <p:nvGrpSpPr>
        <p:cNvPr id="1" name=""/>
        <p:cNvGrpSpPr/>
        <p:nvPr/>
      </p:nvGrpSpPr>
      <p:grpSpPr>
        <a:xfrm>
          <a:off x="0" y="0"/>
          <a:ext cx="0" cy="0"/>
          <a:chOff x="0" y="0"/>
          <a:chExt cx="0" cy="0"/>
        </a:xfrm>
      </p:grpSpPr>
      <p:sp>
        <p:nvSpPr>
          <p:cNvPr id="12" name="Rechteck 11"/>
          <p:cNvSpPr/>
          <p:nvPr userDrawn="1"/>
        </p:nvSpPr>
        <p:spPr>
          <a:xfrm>
            <a:off x="0" y="6020582"/>
            <a:ext cx="12192000" cy="837418"/>
          </a:xfrm>
          <a:prstGeom prst="rect">
            <a:avLst/>
          </a:prstGeom>
          <a:gradFill flip="none" rotWithShape="1">
            <a:gsLst>
              <a:gs pos="0">
                <a:srgbClr val="368E3C">
                  <a:shade val="30000"/>
                  <a:satMod val="115000"/>
                </a:srgbClr>
              </a:gs>
              <a:gs pos="50000">
                <a:srgbClr val="368E3C">
                  <a:shade val="67500"/>
                  <a:satMod val="115000"/>
                </a:srgbClr>
              </a:gs>
              <a:gs pos="100000">
                <a:srgbClr val="368E3C">
                  <a:shade val="100000"/>
                  <a:satMod val="115000"/>
                </a:srgbClr>
              </a:gs>
            </a:gsLst>
            <a:lin ang="135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sz="quarter" idx="13"/>
          </p:nvPr>
        </p:nvSpPr>
        <p:spPr>
          <a:xfrm>
            <a:off x="7378700" y="1987642"/>
            <a:ext cx="4775200" cy="2927258"/>
          </a:xfrm>
          <a:prstGeom prst="rect">
            <a:avLst/>
          </a:prstGeom>
        </p:spPr>
        <p:txBody>
          <a:bodyPr/>
          <a:lstStyle>
            <a:lvl1pPr marL="228600" indent="-228600">
              <a:buFont typeface="Wingdings" panose="05000000000000000000" pitchFamily="2" charset="2"/>
              <a:buChar char="Ø"/>
              <a:defRPr/>
            </a:lvl1pPr>
            <a:lvl2pPr marL="685800" indent="-22860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657" y="6029470"/>
            <a:ext cx="2206450" cy="799666"/>
          </a:xfrm>
          <a:prstGeom prst="rect">
            <a:avLst/>
          </a:prstGeom>
        </p:spPr>
      </p:pic>
      <p:pic>
        <p:nvPicPr>
          <p:cNvPr id="2" name="Grafik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113" y="1418600"/>
            <a:ext cx="4661732" cy="3496299"/>
          </a:xfrm>
          <a:prstGeom prst="rect">
            <a:avLst/>
          </a:prstGeom>
        </p:spPr>
      </p:pic>
      <p:sp>
        <p:nvSpPr>
          <p:cNvPr id="13" name="Rechteck 12"/>
          <p:cNvSpPr/>
          <p:nvPr userDrawn="1"/>
        </p:nvSpPr>
        <p:spPr>
          <a:xfrm>
            <a:off x="530113" y="1418600"/>
            <a:ext cx="4665549" cy="3501736"/>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077727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sp>
        <p:nvSpPr>
          <p:cNvPr id="10" name="Rechteck 9"/>
          <p:cNvSpPr/>
          <p:nvPr userDrawn="1"/>
        </p:nvSpPr>
        <p:spPr>
          <a:xfrm>
            <a:off x="0" y="6020582"/>
            <a:ext cx="12192000" cy="837418"/>
          </a:xfrm>
          <a:prstGeom prst="rect">
            <a:avLst/>
          </a:prstGeom>
          <a:gradFill flip="none" rotWithShape="1">
            <a:gsLst>
              <a:gs pos="0">
                <a:srgbClr val="368E3C">
                  <a:shade val="30000"/>
                  <a:satMod val="115000"/>
                </a:srgbClr>
              </a:gs>
              <a:gs pos="50000">
                <a:srgbClr val="368E3C">
                  <a:shade val="67500"/>
                  <a:satMod val="115000"/>
                </a:srgbClr>
              </a:gs>
              <a:gs pos="100000">
                <a:srgbClr val="368E3C">
                  <a:shade val="100000"/>
                  <a:satMod val="115000"/>
                </a:srgbClr>
              </a:gs>
            </a:gsLst>
            <a:lin ang="135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657" y="6029470"/>
            <a:ext cx="2206450" cy="799666"/>
          </a:xfrm>
          <a:prstGeom prst="rect">
            <a:avLst/>
          </a:prstGeom>
        </p:spPr>
      </p:pic>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89" y="192638"/>
            <a:ext cx="1444149" cy="797668"/>
          </a:xfrm>
          <a:prstGeom prst="rect">
            <a:avLst/>
          </a:prstGeom>
        </p:spPr>
      </p:pic>
    </p:spTree>
    <p:extLst>
      <p:ext uri="{BB962C8B-B14F-4D97-AF65-F5344CB8AC3E}">
        <p14:creationId xmlns:p14="http://schemas.microsoft.com/office/powerpoint/2010/main" val="27444436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17" name="Rechteck 16"/>
          <p:cNvSpPr/>
          <p:nvPr userDrawn="1"/>
        </p:nvSpPr>
        <p:spPr>
          <a:xfrm>
            <a:off x="0" y="6020582"/>
            <a:ext cx="12192000" cy="837418"/>
          </a:xfrm>
          <a:prstGeom prst="rect">
            <a:avLst/>
          </a:prstGeom>
          <a:gradFill flip="none" rotWithShape="1">
            <a:gsLst>
              <a:gs pos="0">
                <a:srgbClr val="368E3C">
                  <a:shade val="30000"/>
                  <a:satMod val="115000"/>
                </a:srgbClr>
              </a:gs>
              <a:gs pos="50000">
                <a:srgbClr val="368E3C">
                  <a:shade val="67500"/>
                  <a:satMod val="115000"/>
                </a:srgbClr>
              </a:gs>
              <a:gs pos="100000">
                <a:srgbClr val="368E3C">
                  <a:shade val="100000"/>
                  <a:satMod val="115000"/>
                </a:srgbClr>
              </a:gs>
            </a:gsLst>
            <a:lin ang="135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1822024" y="280190"/>
            <a:ext cx="9818874" cy="797984"/>
          </a:xfrm>
          <a:prstGeom prst="rect">
            <a:avLst/>
          </a:prstGeom>
        </p:spPr>
        <p:txBody>
          <a:bodyPr/>
          <a:lstStyle>
            <a:lvl1pPr>
              <a:defRPr/>
            </a:lvl1pPr>
          </a:lstStyle>
          <a:p>
            <a:r>
              <a:rPr lang="de-DE" dirty="0" smtClean="0"/>
              <a:t>Folientitel</a:t>
            </a:r>
            <a:endParaRPr lang="de-DE" dirty="0"/>
          </a:p>
        </p:txBody>
      </p:sp>
      <p:sp>
        <p:nvSpPr>
          <p:cNvPr id="18" name="Bildplatzhalter 17"/>
          <p:cNvSpPr>
            <a:spLocks noGrp="1"/>
          </p:cNvSpPr>
          <p:nvPr>
            <p:ph type="pic" sz="quarter" idx="11"/>
          </p:nvPr>
        </p:nvSpPr>
        <p:spPr>
          <a:xfrm>
            <a:off x="1854240" y="1615844"/>
            <a:ext cx="3830788" cy="3657998"/>
          </a:xfrm>
          <a:prstGeom prst="rect">
            <a:avLst/>
          </a:prstGeom>
        </p:spPr>
        <p:txBody>
          <a:bodyPr/>
          <a:lstStyle/>
          <a:p>
            <a:endParaRPr lang="de-DE"/>
          </a:p>
        </p:txBody>
      </p:sp>
      <p:sp>
        <p:nvSpPr>
          <p:cNvPr id="6" name="Textplatzhalter 5"/>
          <p:cNvSpPr>
            <a:spLocks noGrp="1"/>
          </p:cNvSpPr>
          <p:nvPr>
            <p:ph type="body" sz="quarter" idx="12"/>
          </p:nvPr>
        </p:nvSpPr>
        <p:spPr>
          <a:xfrm>
            <a:off x="7194550" y="1615844"/>
            <a:ext cx="3841750" cy="3657600"/>
          </a:xfrm>
          <a:prstGeom prst="rect">
            <a:avLst/>
          </a:prstGeom>
        </p:spPr>
        <p:txBody>
          <a:bodyPr/>
          <a:lstStyle>
            <a:lvl1pPr marL="228600" indent="-228600">
              <a:buFont typeface="Wingdings" panose="05000000000000000000" pitchFamily="2" charset="2"/>
              <a:buChar char="Ø"/>
              <a:defRPr/>
            </a:lvl1pPr>
            <a:lvl2pPr marL="685800" indent="-22860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657" y="6029470"/>
            <a:ext cx="2206450" cy="799666"/>
          </a:xfrm>
          <a:prstGeom prst="rect">
            <a:avLst/>
          </a:prstGeom>
        </p:spPr>
      </p:pic>
      <p:pic>
        <p:nvPicPr>
          <p:cNvPr id="20" name="Grafik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89" y="192638"/>
            <a:ext cx="1444149" cy="797668"/>
          </a:xfrm>
          <a:prstGeom prst="rect">
            <a:avLst/>
          </a:prstGeom>
        </p:spPr>
      </p:pic>
    </p:spTree>
    <p:extLst>
      <p:ext uri="{BB962C8B-B14F-4D97-AF65-F5344CB8AC3E}">
        <p14:creationId xmlns:p14="http://schemas.microsoft.com/office/powerpoint/2010/main" val="859020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17" name="Rechteck 16"/>
          <p:cNvSpPr/>
          <p:nvPr userDrawn="1"/>
        </p:nvSpPr>
        <p:spPr>
          <a:xfrm>
            <a:off x="0" y="6020582"/>
            <a:ext cx="12192000" cy="837418"/>
          </a:xfrm>
          <a:prstGeom prst="rect">
            <a:avLst/>
          </a:prstGeom>
          <a:gradFill flip="none" rotWithShape="1">
            <a:gsLst>
              <a:gs pos="0">
                <a:srgbClr val="368E3C">
                  <a:shade val="30000"/>
                  <a:satMod val="115000"/>
                </a:srgbClr>
              </a:gs>
              <a:gs pos="50000">
                <a:srgbClr val="368E3C">
                  <a:shade val="67500"/>
                  <a:satMod val="115000"/>
                </a:srgbClr>
              </a:gs>
              <a:gs pos="100000">
                <a:srgbClr val="368E3C">
                  <a:shade val="100000"/>
                  <a:satMod val="115000"/>
                </a:srgbClr>
              </a:gs>
            </a:gsLst>
            <a:lin ang="135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1822024" y="280190"/>
            <a:ext cx="9818874" cy="797984"/>
          </a:xfrm>
          <a:prstGeom prst="rect">
            <a:avLst/>
          </a:prstGeom>
        </p:spPr>
        <p:txBody>
          <a:bodyPr/>
          <a:lstStyle>
            <a:lvl1pPr>
              <a:defRPr/>
            </a:lvl1pPr>
          </a:lstStyle>
          <a:p>
            <a:r>
              <a:rPr lang="de-DE" dirty="0" smtClean="0"/>
              <a:t>Folientitel</a:t>
            </a:r>
            <a:endParaRPr lang="de-DE" dirty="0"/>
          </a:p>
        </p:txBody>
      </p:sp>
      <p:sp>
        <p:nvSpPr>
          <p:cNvPr id="18" name="Bildplatzhalter 17"/>
          <p:cNvSpPr>
            <a:spLocks noGrp="1"/>
          </p:cNvSpPr>
          <p:nvPr>
            <p:ph type="pic" sz="quarter" idx="11"/>
          </p:nvPr>
        </p:nvSpPr>
        <p:spPr>
          <a:xfrm>
            <a:off x="1820712" y="1599802"/>
            <a:ext cx="3132287" cy="2629316"/>
          </a:xfrm>
          <a:prstGeom prst="rect">
            <a:avLst/>
          </a:prstGeom>
        </p:spPr>
        <p:txBody>
          <a:bodyPr/>
          <a:lstStyle/>
          <a:p>
            <a:endParaRPr lang="de-DE"/>
          </a:p>
        </p:txBody>
      </p:sp>
      <p:sp>
        <p:nvSpPr>
          <p:cNvPr id="20" name="Bildplatzhalter 17"/>
          <p:cNvSpPr>
            <a:spLocks noGrp="1"/>
          </p:cNvSpPr>
          <p:nvPr>
            <p:ph type="pic" sz="quarter" idx="12"/>
          </p:nvPr>
        </p:nvSpPr>
        <p:spPr>
          <a:xfrm>
            <a:off x="5164661" y="1599802"/>
            <a:ext cx="3132287" cy="2629316"/>
          </a:xfrm>
          <a:prstGeom prst="rect">
            <a:avLst/>
          </a:prstGeom>
        </p:spPr>
        <p:txBody>
          <a:bodyPr/>
          <a:lstStyle/>
          <a:p>
            <a:endParaRPr lang="de-DE"/>
          </a:p>
        </p:txBody>
      </p:sp>
      <p:sp>
        <p:nvSpPr>
          <p:cNvPr id="21" name="Bildplatzhalter 17"/>
          <p:cNvSpPr>
            <a:spLocks noGrp="1"/>
          </p:cNvSpPr>
          <p:nvPr>
            <p:ph type="pic" sz="quarter" idx="13"/>
          </p:nvPr>
        </p:nvSpPr>
        <p:spPr>
          <a:xfrm>
            <a:off x="8508611" y="1596804"/>
            <a:ext cx="3132287" cy="2629316"/>
          </a:xfrm>
          <a:prstGeom prst="rect">
            <a:avLst/>
          </a:prstGeom>
        </p:spPr>
        <p:txBody>
          <a:bodyPr/>
          <a:lstStyle/>
          <a:p>
            <a:endParaRPr lang="de-DE"/>
          </a:p>
        </p:txBody>
      </p:sp>
      <p:sp>
        <p:nvSpPr>
          <p:cNvPr id="23" name="Textplatzhalter 22"/>
          <p:cNvSpPr>
            <a:spLocks noGrp="1"/>
          </p:cNvSpPr>
          <p:nvPr>
            <p:ph type="body" sz="quarter" idx="14" hasCustomPrompt="1"/>
          </p:nvPr>
        </p:nvSpPr>
        <p:spPr>
          <a:xfrm>
            <a:off x="1820863" y="4521200"/>
            <a:ext cx="3132137" cy="596900"/>
          </a:xfrm>
          <a:prstGeom prst="rect">
            <a:avLst/>
          </a:prstGeom>
        </p:spPr>
        <p:txBody>
          <a:bodyPr/>
          <a:lstStyle>
            <a:lvl1pPr marL="0" indent="0">
              <a:buNone/>
              <a:defRPr sz="2000"/>
            </a:lvl1pPr>
          </a:lstStyle>
          <a:p>
            <a:pPr lvl="0"/>
            <a:r>
              <a:rPr lang="de-DE" dirty="0" smtClean="0"/>
              <a:t>Bildbeschreibung</a:t>
            </a:r>
          </a:p>
          <a:p>
            <a:pPr lvl="0"/>
            <a:endParaRPr lang="de-DE" dirty="0"/>
          </a:p>
        </p:txBody>
      </p:sp>
      <p:sp>
        <p:nvSpPr>
          <p:cNvPr id="24" name="Textplatzhalter 22"/>
          <p:cNvSpPr>
            <a:spLocks noGrp="1"/>
          </p:cNvSpPr>
          <p:nvPr>
            <p:ph type="body" sz="quarter" idx="15" hasCustomPrompt="1"/>
          </p:nvPr>
        </p:nvSpPr>
        <p:spPr>
          <a:xfrm>
            <a:off x="5164811" y="4521200"/>
            <a:ext cx="3132137" cy="596900"/>
          </a:xfrm>
          <a:prstGeom prst="rect">
            <a:avLst/>
          </a:prstGeom>
        </p:spPr>
        <p:txBody>
          <a:bodyPr/>
          <a:lstStyle>
            <a:lvl1pPr marL="0" indent="0">
              <a:buNone/>
              <a:defRPr sz="2000"/>
            </a:lvl1pPr>
          </a:lstStyle>
          <a:p>
            <a:pPr lvl="0"/>
            <a:r>
              <a:rPr lang="de-DE" dirty="0" smtClean="0"/>
              <a:t>Bildbeschreibung</a:t>
            </a:r>
          </a:p>
          <a:p>
            <a:pPr lvl="0"/>
            <a:endParaRPr lang="de-DE" dirty="0"/>
          </a:p>
        </p:txBody>
      </p:sp>
      <p:sp>
        <p:nvSpPr>
          <p:cNvPr id="25" name="Textplatzhalter 22"/>
          <p:cNvSpPr>
            <a:spLocks noGrp="1"/>
          </p:cNvSpPr>
          <p:nvPr>
            <p:ph type="body" sz="quarter" idx="16" hasCustomPrompt="1"/>
          </p:nvPr>
        </p:nvSpPr>
        <p:spPr>
          <a:xfrm>
            <a:off x="8508611" y="4521200"/>
            <a:ext cx="3132137" cy="596900"/>
          </a:xfrm>
          <a:prstGeom prst="rect">
            <a:avLst/>
          </a:prstGeom>
        </p:spPr>
        <p:txBody>
          <a:bodyPr/>
          <a:lstStyle>
            <a:lvl1pPr marL="0" indent="0">
              <a:buNone/>
              <a:defRPr sz="2000"/>
            </a:lvl1pPr>
          </a:lstStyle>
          <a:p>
            <a:pPr lvl="0"/>
            <a:r>
              <a:rPr lang="de-DE" dirty="0" smtClean="0"/>
              <a:t>Bildbeschreibung</a:t>
            </a:r>
          </a:p>
          <a:p>
            <a:pPr lvl="0"/>
            <a:endParaRPr lang="de-DE" dirty="0"/>
          </a:p>
        </p:txBody>
      </p:sp>
      <p:pic>
        <p:nvPicPr>
          <p:cNvPr id="15" name="Grafik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657" y="6029470"/>
            <a:ext cx="2206450" cy="799666"/>
          </a:xfrm>
          <a:prstGeom prst="rect">
            <a:avLst/>
          </a:prstGeom>
        </p:spPr>
      </p:pic>
      <p:pic>
        <p:nvPicPr>
          <p:cNvPr id="19" name="Grafik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89" y="192638"/>
            <a:ext cx="1444149" cy="797668"/>
          </a:xfrm>
          <a:prstGeom prst="rect">
            <a:avLst/>
          </a:prstGeom>
        </p:spPr>
      </p:pic>
    </p:spTree>
    <p:extLst>
      <p:ext uri="{BB962C8B-B14F-4D97-AF65-F5344CB8AC3E}">
        <p14:creationId xmlns:p14="http://schemas.microsoft.com/office/powerpoint/2010/main" val="29145291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2" name="Rechteck 21"/>
          <p:cNvSpPr/>
          <p:nvPr userDrawn="1"/>
        </p:nvSpPr>
        <p:spPr>
          <a:xfrm>
            <a:off x="0" y="6020582"/>
            <a:ext cx="12192000" cy="837418"/>
          </a:xfrm>
          <a:prstGeom prst="rect">
            <a:avLst/>
          </a:prstGeom>
          <a:gradFill flip="none" rotWithShape="1">
            <a:gsLst>
              <a:gs pos="0">
                <a:srgbClr val="368E3C">
                  <a:shade val="30000"/>
                  <a:satMod val="115000"/>
                </a:srgbClr>
              </a:gs>
              <a:gs pos="50000">
                <a:srgbClr val="368E3C">
                  <a:shade val="67500"/>
                  <a:satMod val="115000"/>
                </a:srgbClr>
              </a:gs>
              <a:gs pos="100000">
                <a:srgbClr val="368E3C">
                  <a:shade val="100000"/>
                  <a:satMod val="115000"/>
                </a:srgbClr>
              </a:gs>
            </a:gsLst>
            <a:lin ang="135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1822024" y="280190"/>
            <a:ext cx="9818874" cy="797984"/>
          </a:xfrm>
          <a:prstGeom prst="rect">
            <a:avLst/>
          </a:prstGeom>
        </p:spPr>
        <p:txBody>
          <a:bodyPr/>
          <a:lstStyle>
            <a:lvl1pPr>
              <a:defRPr/>
            </a:lvl1pPr>
          </a:lstStyle>
          <a:p>
            <a:r>
              <a:rPr lang="de-DE" dirty="0" smtClean="0"/>
              <a:t>Folientitel</a:t>
            </a:r>
            <a:endParaRPr lang="de-DE" dirty="0"/>
          </a:p>
        </p:txBody>
      </p:sp>
      <p:sp>
        <p:nvSpPr>
          <p:cNvPr id="18" name="Bildplatzhalter 17"/>
          <p:cNvSpPr>
            <a:spLocks noGrp="1"/>
          </p:cNvSpPr>
          <p:nvPr>
            <p:ph type="pic" sz="quarter" idx="11"/>
          </p:nvPr>
        </p:nvSpPr>
        <p:spPr>
          <a:xfrm>
            <a:off x="6731461" y="1253378"/>
            <a:ext cx="2375283" cy="2350825"/>
          </a:xfrm>
          <a:prstGeom prst="rect">
            <a:avLst/>
          </a:prstGeom>
        </p:spPr>
        <p:txBody>
          <a:bodyPr/>
          <a:lstStyle/>
          <a:p>
            <a:endParaRPr lang="de-DE"/>
          </a:p>
        </p:txBody>
      </p:sp>
      <p:sp>
        <p:nvSpPr>
          <p:cNvPr id="20" name="Bildplatzhalter 17"/>
          <p:cNvSpPr>
            <a:spLocks noGrp="1"/>
          </p:cNvSpPr>
          <p:nvPr>
            <p:ph type="pic" sz="quarter" idx="12"/>
          </p:nvPr>
        </p:nvSpPr>
        <p:spPr>
          <a:xfrm>
            <a:off x="6731461" y="3794704"/>
            <a:ext cx="4020443" cy="1795133"/>
          </a:xfrm>
          <a:prstGeom prst="rect">
            <a:avLst/>
          </a:prstGeom>
        </p:spPr>
        <p:txBody>
          <a:bodyPr/>
          <a:lstStyle/>
          <a:p>
            <a:endParaRPr lang="de-DE"/>
          </a:p>
        </p:txBody>
      </p:sp>
      <p:sp>
        <p:nvSpPr>
          <p:cNvPr id="21" name="Bildplatzhalter 17"/>
          <p:cNvSpPr>
            <a:spLocks noGrp="1"/>
          </p:cNvSpPr>
          <p:nvPr>
            <p:ph type="pic" sz="quarter" idx="13"/>
          </p:nvPr>
        </p:nvSpPr>
        <p:spPr>
          <a:xfrm>
            <a:off x="9309100" y="1268675"/>
            <a:ext cx="2331798" cy="2350825"/>
          </a:xfrm>
          <a:prstGeom prst="rect">
            <a:avLst/>
          </a:prstGeom>
        </p:spPr>
        <p:txBody>
          <a:bodyPr/>
          <a:lstStyle/>
          <a:p>
            <a:endParaRPr lang="de-DE"/>
          </a:p>
        </p:txBody>
      </p:sp>
      <p:sp>
        <p:nvSpPr>
          <p:cNvPr id="16" name="Bildplatzhalter 17"/>
          <p:cNvSpPr>
            <a:spLocks noGrp="1"/>
          </p:cNvSpPr>
          <p:nvPr>
            <p:ph type="pic" sz="quarter" idx="14"/>
          </p:nvPr>
        </p:nvSpPr>
        <p:spPr>
          <a:xfrm>
            <a:off x="3970104" y="1268674"/>
            <a:ext cx="2559001" cy="4336459"/>
          </a:xfrm>
          <a:prstGeom prst="rect">
            <a:avLst/>
          </a:prstGeom>
        </p:spPr>
        <p:txBody>
          <a:bodyPr/>
          <a:lstStyle/>
          <a:p>
            <a:endParaRPr lang="de-DE"/>
          </a:p>
        </p:txBody>
      </p:sp>
      <p:sp>
        <p:nvSpPr>
          <p:cNvPr id="6" name="Textplatzhalter 5"/>
          <p:cNvSpPr>
            <a:spLocks noGrp="1"/>
          </p:cNvSpPr>
          <p:nvPr>
            <p:ph type="body" sz="quarter" idx="15" hasCustomPrompt="1"/>
          </p:nvPr>
        </p:nvSpPr>
        <p:spPr>
          <a:xfrm>
            <a:off x="1854240" y="1253378"/>
            <a:ext cx="1913508" cy="4351755"/>
          </a:xfrm>
          <a:prstGeom prst="rect">
            <a:avLst/>
          </a:prstGeom>
        </p:spPr>
        <p:txBody>
          <a:bodyPr/>
          <a:lstStyle>
            <a:lvl1pPr marL="0" indent="0">
              <a:buNone/>
              <a:defRPr sz="2000"/>
            </a:lvl1pPr>
          </a:lstStyle>
          <a:p>
            <a:pPr lvl="0"/>
            <a:r>
              <a:rPr lang="de-DE" dirty="0" smtClean="0"/>
              <a:t>Textfeld</a:t>
            </a:r>
            <a:endParaRPr lang="de-DE" dirty="0"/>
          </a:p>
        </p:txBody>
      </p:sp>
      <p:pic>
        <p:nvPicPr>
          <p:cNvPr id="14" name="Grafi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657" y="6029470"/>
            <a:ext cx="2206450" cy="799666"/>
          </a:xfrm>
          <a:prstGeom prst="rect">
            <a:avLst/>
          </a:prstGeom>
        </p:spPr>
      </p:pic>
      <p:pic>
        <p:nvPicPr>
          <p:cNvPr id="24" name="Grafik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89" y="192638"/>
            <a:ext cx="1444149" cy="797668"/>
          </a:xfrm>
          <a:prstGeom prst="rect">
            <a:avLst/>
          </a:prstGeom>
        </p:spPr>
      </p:pic>
    </p:spTree>
    <p:extLst>
      <p:ext uri="{BB962C8B-B14F-4D97-AF65-F5344CB8AC3E}">
        <p14:creationId xmlns:p14="http://schemas.microsoft.com/office/powerpoint/2010/main" val="175586770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22" name="Rechteck 21"/>
          <p:cNvSpPr/>
          <p:nvPr userDrawn="1"/>
        </p:nvSpPr>
        <p:spPr>
          <a:xfrm>
            <a:off x="0" y="6020582"/>
            <a:ext cx="12192000" cy="837418"/>
          </a:xfrm>
          <a:prstGeom prst="rect">
            <a:avLst/>
          </a:prstGeom>
          <a:gradFill flip="none" rotWithShape="1">
            <a:gsLst>
              <a:gs pos="0">
                <a:srgbClr val="368E3C">
                  <a:shade val="30000"/>
                  <a:satMod val="115000"/>
                </a:srgbClr>
              </a:gs>
              <a:gs pos="50000">
                <a:srgbClr val="368E3C">
                  <a:shade val="67500"/>
                  <a:satMod val="115000"/>
                </a:srgbClr>
              </a:gs>
              <a:gs pos="100000">
                <a:srgbClr val="368E3C">
                  <a:shade val="100000"/>
                  <a:satMod val="115000"/>
                </a:srgbClr>
              </a:gs>
            </a:gsLst>
            <a:lin ang="135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1822024" y="280190"/>
            <a:ext cx="9818874" cy="797984"/>
          </a:xfrm>
          <a:prstGeom prst="rect">
            <a:avLst/>
          </a:prstGeom>
        </p:spPr>
        <p:txBody>
          <a:bodyPr/>
          <a:lstStyle>
            <a:lvl1pPr>
              <a:defRPr/>
            </a:lvl1pPr>
          </a:lstStyle>
          <a:p>
            <a:r>
              <a:rPr lang="de-DE" dirty="0" smtClean="0"/>
              <a:t>Folientitel</a:t>
            </a:r>
            <a:endParaRPr lang="de-DE" dirty="0"/>
          </a:p>
        </p:txBody>
      </p:sp>
      <p:sp>
        <p:nvSpPr>
          <p:cNvPr id="18" name="Bildplatzhalter 17"/>
          <p:cNvSpPr>
            <a:spLocks noGrp="1"/>
          </p:cNvSpPr>
          <p:nvPr>
            <p:ph type="pic" sz="quarter" idx="11"/>
          </p:nvPr>
        </p:nvSpPr>
        <p:spPr>
          <a:xfrm>
            <a:off x="6273801" y="1253378"/>
            <a:ext cx="2832944" cy="2350825"/>
          </a:xfrm>
          <a:prstGeom prst="rect">
            <a:avLst/>
          </a:prstGeom>
        </p:spPr>
        <p:txBody>
          <a:bodyPr/>
          <a:lstStyle/>
          <a:p>
            <a:endParaRPr lang="de-DE"/>
          </a:p>
        </p:txBody>
      </p:sp>
      <p:sp>
        <p:nvSpPr>
          <p:cNvPr id="20" name="Bildplatzhalter 17"/>
          <p:cNvSpPr>
            <a:spLocks noGrp="1"/>
          </p:cNvSpPr>
          <p:nvPr>
            <p:ph type="pic" sz="quarter" idx="12"/>
          </p:nvPr>
        </p:nvSpPr>
        <p:spPr>
          <a:xfrm>
            <a:off x="6273801" y="3794704"/>
            <a:ext cx="4020443" cy="1795133"/>
          </a:xfrm>
          <a:prstGeom prst="rect">
            <a:avLst/>
          </a:prstGeom>
        </p:spPr>
        <p:txBody>
          <a:bodyPr/>
          <a:lstStyle/>
          <a:p>
            <a:endParaRPr lang="de-DE"/>
          </a:p>
        </p:txBody>
      </p:sp>
      <p:sp>
        <p:nvSpPr>
          <p:cNvPr id="21" name="Bildplatzhalter 17"/>
          <p:cNvSpPr>
            <a:spLocks noGrp="1"/>
          </p:cNvSpPr>
          <p:nvPr>
            <p:ph type="pic" sz="quarter" idx="13"/>
          </p:nvPr>
        </p:nvSpPr>
        <p:spPr>
          <a:xfrm>
            <a:off x="9309100" y="1268675"/>
            <a:ext cx="2331798" cy="2350825"/>
          </a:xfrm>
          <a:prstGeom prst="rect">
            <a:avLst/>
          </a:prstGeom>
        </p:spPr>
        <p:txBody>
          <a:bodyPr/>
          <a:lstStyle/>
          <a:p>
            <a:endParaRPr lang="de-DE"/>
          </a:p>
        </p:txBody>
      </p:sp>
      <p:sp>
        <p:nvSpPr>
          <p:cNvPr id="6" name="Textplatzhalter 5"/>
          <p:cNvSpPr>
            <a:spLocks noGrp="1"/>
          </p:cNvSpPr>
          <p:nvPr>
            <p:ph type="body" sz="quarter" idx="15" hasCustomPrompt="1"/>
          </p:nvPr>
        </p:nvSpPr>
        <p:spPr>
          <a:xfrm>
            <a:off x="1854240" y="1253378"/>
            <a:ext cx="3721060" cy="4336459"/>
          </a:xfrm>
          <a:prstGeom prst="rect">
            <a:avLst/>
          </a:prstGeom>
        </p:spPr>
        <p:txBody>
          <a:bodyPr/>
          <a:lstStyle>
            <a:lvl1pPr marL="0" indent="0">
              <a:buNone/>
              <a:defRPr sz="2000"/>
            </a:lvl1pPr>
          </a:lstStyle>
          <a:p>
            <a:pPr lvl="0"/>
            <a:r>
              <a:rPr lang="de-DE" dirty="0" smtClean="0"/>
              <a:t>Textfeld</a:t>
            </a:r>
            <a:endParaRPr lang="de-DE" dirty="0"/>
          </a:p>
        </p:txBody>
      </p:sp>
      <p:pic>
        <p:nvPicPr>
          <p:cNvPr id="13" name="Grafik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657" y="6029470"/>
            <a:ext cx="2206450" cy="799666"/>
          </a:xfrm>
          <a:prstGeom prst="rect">
            <a:avLst/>
          </a:prstGeom>
        </p:spPr>
      </p:pic>
      <p:pic>
        <p:nvPicPr>
          <p:cNvPr id="23" name="Grafik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89" y="192638"/>
            <a:ext cx="1444149" cy="797668"/>
          </a:xfrm>
          <a:prstGeom prst="rect">
            <a:avLst/>
          </a:prstGeom>
        </p:spPr>
      </p:pic>
    </p:spTree>
    <p:extLst>
      <p:ext uri="{BB962C8B-B14F-4D97-AF65-F5344CB8AC3E}">
        <p14:creationId xmlns:p14="http://schemas.microsoft.com/office/powerpoint/2010/main" val="327823047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14" name="Rechteck 13"/>
          <p:cNvSpPr/>
          <p:nvPr userDrawn="1"/>
        </p:nvSpPr>
        <p:spPr>
          <a:xfrm>
            <a:off x="0" y="6020582"/>
            <a:ext cx="12192000" cy="837418"/>
          </a:xfrm>
          <a:prstGeom prst="rect">
            <a:avLst/>
          </a:prstGeom>
          <a:gradFill flip="none" rotWithShape="1">
            <a:gsLst>
              <a:gs pos="0">
                <a:srgbClr val="368E3C">
                  <a:shade val="30000"/>
                  <a:satMod val="115000"/>
                </a:srgbClr>
              </a:gs>
              <a:gs pos="50000">
                <a:srgbClr val="368E3C">
                  <a:shade val="67500"/>
                  <a:satMod val="115000"/>
                </a:srgbClr>
              </a:gs>
              <a:gs pos="100000">
                <a:srgbClr val="368E3C">
                  <a:shade val="100000"/>
                  <a:satMod val="115000"/>
                </a:srgbClr>
              </a:gs>
            </a:gsLst>
            <a:lin ang="135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1822024" y="280190"/>
            <a:ext cx="9818874" cy="797984"/>
          </a:xfrm>
          <a:prstGeom prst="rect">
            <a:avLst/>
          </a:prstGeom>
        </p:spPr>
        <p:txBody>
          <a:bodyPr/>
          <a:lstStyle>
            <a:lvl1pPr>
              <a:defRPr/>
            </a:lvl1pPr>
          </a:lstStyle>
          <a:p>
            <a:r>
              <a:rPr lang="de-DE" dirty="0" smtClean="0"/>
              <a:t>Folientitel</a:t>
            </a:r>
            <a:endParaRPr lang="de-DE" dirty="0"/>
          </a:p>
        </p:txBody>
      </p:sp>
      <p:sp>
        <p:nvSpPr>
          <p:cNvPr id="20" name="Bildplatzhalter 17"/>
          <p:cNvSpPr>
            <a:spLocks noGrp="1"/>
          </p:cNvSpPr>
          <p:nvPr>
            <p:ph type="pic" sz="quarter" idx="12"/>
          </p:nvPr>
        </p:nvSpPr>
        <p:spPr>
          <a:xfrm>
            <a:off x="5548162" y="1253377"/>
            <a:ext cx="2978150" cy="4336459"/>
          </a:xfrm>
          <a:prstGeom prst="rect">
            <a:avLst/>
          </a:prstGeom>
        </p:spPr>
        <p:txBody>
          <a:bodyPr/>
          <a:lstStyle/>
          <a:p>
            <a:endParaRPr lang="de-DE"/>
          </a:p>
        </p:txBody>
      </p:sp>
      <p:sp>
        <p:nvSpPr>
          <p:cNvPr id="6" name="Textplatzhalter 5"/>
          <p:cNvSpPr>
            <a:spLocks noGrp="1"/>
          </p:cNvSpPr>
          <p:nvPr>
            <p:ph type="body" sz="quarter" idx="15" hasCustomPrompt="1"/>
          </p:nvPr>
        </p:nvSpPr>
        <p:spPr>
          <a:xfrm>
            <a:off x="1854240" y="1253378"/>
            <a:ext cx="3441660" cy="4336459"/>
          </a:xfrm>
          <a:prstGeom prst="rect">
            <a:avLst/>
          </a:prstGeom>
        </p:spPr>
        <p:txBody>
          <a:bodyPr/>
          <a:lstStyle>
            <a:lvl1pPr marL="0" indent="0">
              <a:buNone/>
              <a:defRPr sz="2000"/>
            </a:lvl1pPr>
          </a:lstStyle>
          <a:p>
            <a:pPr lvl="0"/>
            <a:r>
              <a:rPr lang="de-DE" dirty="0" smtClean="0"/>
              <a:t>Textfeld</a:t>
            </a:r>
            <a:endParaRPr lang="de-DE" dirty="0"/>
          </a:p>
        </p:txBody>
      </p:sp>
      <p:sp>
        <p:nvSpPr>
          <p:cNvPr id="15" name="Bildplatzhalter 17"/>
          <p:cNvSpPr>
            <a:spLocks noGrp="1"/>
          </p:cNvSpPr>
          <p:nvPr>
            <p:ph type="pic" sz="quarter" idx="16"/>
          </p:nvPr>
        </p:nvSpPr>
        <p:spPr>
          <a:xfrm>
            <a:off x="8778574" y="1253377"/>
            <a:ext cx="2978150" cy="4336459"/>
          </a:xfrm>
          <a:prstGeom prst="rect">
            <a:avLst/>
          </a:prstGeom>
        </p:spPr>
        <p:txBody>
          <a:bodyPr/>
          <a:lstStyle/>
          <a:p>
            <a:endParaRPr lang="de-DE"/>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657" y="6029470"/>
            <a:ext cx="2206450" cy="799666"/>
          </a:xfrm>
          <a:prstGeom prst="rect">
            <a:avLst/>
          </a:prstGeom>
        </p:spPr>
      </p:pic>
      <p:pic>
        <p:nvPicPr>
          <p:cNvPr id="16" name="Grafik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89" y="192638"/>
            <a:ext cx="1444149" cy="797668"/>
          </a:xfrm>
          <a:prstGeom prst="rect">
            <a:avLst/>
          </a:prstGeom>
        </p:spPr>
      </p:pic>
    </p:spTree>
    <p:extLst>
      <p:ext uri="{BB962C8B-B14F-4D97-AF65-F5344CB8AC3E}">
        <p14:creationId xmlns:p14="http://schemas.microsoft.com/office/powerpoint/2010/main" val="56743819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822024" y="280190"/>
            <a:ext cx="9818874" cy="797984"/>
          </a:xfrm>
          <a:prstGeom prst="rect">
            <a:avLst/>
          </a:prstGeom>
        </p:spPr>
        <p:txBody>
          <a:bodyPr/>
          <a:lstStyle>
            <a:lvl1pPr>
              <a:defRPr/>
            </a:lvl1pPr>
          </a:lstStyle>
          <a:p>
            <a:r>
              <a:rPr lang="de-DE" dirty="0" smtClean="0"/>
              <a:t>Folientitel</a:t>
            </a:r>
            <a:endParaRPr lang="de-DE" dirty="0"/>
          </a:p>
        </p:txBody>
      </p:sp>
      <p:sp>
        <p:nvSpPr>
          <p:cNvPr id="6" name="Textplatzhalter 5"/>
          <p:cNvSpPr>
            <a:spLocks noGrp="1"/>
          </p:cNvSpPr>
          <p:nvPr>
            <p:ph type="body" sz="quarter" idx="15" hasCustomPrompt="1"/>
          </p:nvPr>
        </p:nvSpPr>
        <p:spPr>
          <a:xfrm>
            <a:off x="1854239" y="1253378"/>
            <a:ext cx="4464013" cy="4336459"/>
          </a:xfrm>
          <a:prstGeom prst="rect">
            <a:avLst/>
          </a:prstGeom>
        </p:spPr>
        <p:txBody>
          <a:bodyPr/>
          <a:lstStyle>
            <a:lvl1pPr marL="0" indent="0">
              <a:buNone/>
              <a:defRPr sz="2000"/>
            </a:lvl1pPr>
          </a:lstStyle>
          <a:p>
            <a:pPr lvl="0"/>
            <a:r>
              <a:rPr lang="de-DE" dirty="0" smtClean="0"/>
              <a:t>Textfeld</a:t>
            </a:r>
            <a:endParaRPr lang="de-DE" dirty="0"/>
          </a:p>
        </p:txBody>
      </p:sp>
      <p:sp>
        <p:nvSpPr>
          <p:cNvPr id="15" name="Bildplatzhalter 17"/>
          <p:cNvSpPr>
            <a:spLocks noGrp="1"/>
          </p:cNvSpPr>
          <p:nvPr>
            <p:ph type="pic" sz="quarter" idx="16"/>
          </p:nvPr>
        </p:nvSpPr>
        <p:spPr>
          <a:xfrm>
            <a:off x="6616700" y="1253377"/>
            <a:ext cx="5140024" cy="4336459"/>
          </a:xfrm>
          <a:prstGeom prst="rect">
            <a:avLst/>
          </a:prstGeom>
        </p:spPr>
        <p:txBody>
          <a:bodyPr/>
          <a:lstStyle/>
          <a:p>
            <a:endParaRPr lang="de-DE" dirty="0"/>
          </a:p>
        </p:txBody>
      </p:sp>
      <p:sp>
        <p:nvSpPr>
          <p:cNvPr id="22" name="Foliennummernplatzhalter 5"/>
          <p:cNvSpPr txBox="1">
            <a:spLocks/>
          </p:cNvSpPr>
          <p:nvPr userDrawn="1"/>
        </p:nvSpPr>
        <p:spPr>
          <a:xfrm>
            <a:off x="11544300" y="6363847"/>
            <a:ext cx="495300" cy="303654"/>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93B0DF-7282-452A-9649-E5B5B0F64BF8}" type="slidenum">
              <a:rPr lang="de-DE" smtClean="0"/>
              <a:pPr/>
              <a:t>‹Nr.›</a:t>
            </a:fld>
            <a:endParaRPr lang="de-DE"/>
          </a:p>
        </p:txBody>
      </p:sp>
      <p:sp>
        <p:nvSpPr>
          <p:cNvPr id="16" name="Textplatzhalter 3"/>
          <p:cNvSpPr>
            <a:spLocks noGrp="1"/>
          </p:cNvSpPr>
          <p:nvPr>
            <p:ph type="body" sz="quarter" idx="10" hasCustomPrompt="1"/>
          </p:nvPr>
        </p:nvSpPr>
        <p:spPr>
          <a:xfrm>
            <a:off x="8026400" y="6229419"/>
            <a:ext cx="1727200" cy="268855"/>
          </a:xfrm>
          <a:prstGeom prst="rect">
            <a:avLst/>
          </a:prstGeom>
        </p:spPr>
        <p:txBody>
          <a:bodyPr/>
          <a:lstStyle>
            <a:lvl1pPr marL="0" indent="0" algn="ctr">
              <a:buNone/>
              <a:defRPr sz="1600">
                <a:solidFill>
                  <a:srgbClr val="0C7E3F"/>
                </a:solidFill>
              </a:defRPr>
            </a:lvl1pPr>
          </a:lstStyle>
          <a:p>
            <a:pPr lvl="0"/>
            <a:r>
              <a:rPr lang="de-DE" dirty="0" smtClean="0"/>
              <a:t>Kopfzeile</a:t>
            </a:r>
            <a:endParaRPr lang="de-DE" dirty="0"/>
          </a:p>
        </p:txBody>
      </p:sp>
      <p:sp>
        <p:nvSpPr>
          <p:cNvPr id="14" name="Rechteck 13"/>
          <p:cNvSpPr/>
          <p:nvPr userDrawn="1"/>
        </p:nvSpPr>
        <p:spPr>
          <a:xfrm>
            <a:off x="0" y="6020582"/>
            <a:ext cx="12192000" cy="837418"/>
          </a:xfrm>
          <a:prstGeom prst="rect">
            <a:avLst/>
          </a:prstGeom>
          <a:gradFill flip="none" rotWithShape="1">
            <a:gsLst>
              <a:gs pos="0">
                <a:srgbClr val="368E3C">
                  <a:shade val="30000"/>
                  <a:satMod val="115000"/>
                </a:srgbClr>
              </a:gs>
              <a:gs pos="50000">
                <a:srgbClr val="368E3C">
                  <a:shade val="67500"/>
                  <a:satMod val="115000"/>
                </a:srgbClr>
              </a:gs>
              <a:gs pos="100000">
                <a:srgbClr val="368E3C">
                  <a:shade val="100000"/>
                  <a:satMod val="115000"/>
                </a:srgbClr>
              </a:gs>
            </a:gsLst>
            <a:lin ang="135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657" y="6029470"/>
            <a:ext cx="2206450" cy="799666"/>
          </a:xfrm>
          <a:prstGeom prst="rect">
            <a:avLst/>
          </a:prstGeom>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89" y="192638"/>
            <a:ext cx="1444149" cy="797668"/>
          </a:xfrm>
          <a:prstGeom prst="rect">
            <a:avLst/>
          </a:prstGeom>
        </p:spPr>
      </p:pic>
    </p:spTree>
    <p:extLst>
      <p:ext uri="{BB962C8B-B14F-4D97-AF65-F5344CB8AC3E}">
        <p14:creationId xmlns:p14="http://schemas.microsoft.com/office/powerpoint/2010/main" val="20100808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93B0DF-7282-452A-9649-E5B5B0F64BF8}" type="slidenum">
              <a:rPr lang="de-DE" smtClean="0"/>
              <a:t>‹Nr.›</a:t>
            </a:fld>
            <a:endParaRPr lang="de-DE"/>
          </a:p>
        </p:txBody>
      </p:sp>
    </p:spTree>
    <p:extLst>
      <p:ext uri="{BB962C8B-B14F-4D97-AF65-F5344CB8AC3E}">
        <p14:creationId xmlns:p14="http://schemas.microsoft.com/office/powerpoint/2010/main" val="3425330618"/>
      </p:ext>
    </p:extLst>
  </p:cSld>
  <p:clrMap bg1="lt1" tx1="dk1" bg2="lt2" tx2="dk2" accent1="accent1" accent2="accent2" accent3="accent3" accent4="accent4" accent5="accent5" accent6="accent6" hlink="hlink" folHlink="folHlink"/>
  <p:sldLayoutIdLst>
    <p:sldLayoutId id="2147483679" r:id="rId1"/>
    <p:sldLayoutId id="2147483678" r:id="rId2"/>
    <p:sldLayoutId id="2147483674" r:id="rId3"/>
    <p:sldLayoutId id="2147483671" r:id="rId4"/>
    <p:sldLayoutId id="2147483662" r:id="rId5"/>
    <p:sldLayoutId id="2147483668" r:id="rId6"/>
    <p:sldLayoutId id="2147483669" r:id="rId7"/>
    <p:sldLayoutId id="2147483670" r:id="rId8"/>
    <p:sldLayoutId id="2147483672" r:id="rId9"/>
    <p:sldLayoutId id="2147483650" r:id="rId10"/>
    <p:sldLayoutId id="2147483651" r:id="rId11"/>
    <p:sldLayoutId id="2147483652" r:id="rId12"/>
    <p:sldLayoutId id="2147483653" r:id="rId13"/>
    <p:sldLayoutId id="2147483654" r:id="rId14"/>
    <p:sldLayoutId id="2147483656" r:id="rId15"/>
    <p:sldLayoutId id="2147483657" r:id="rId16"/>
    <p:sldLayoutId id="2147483658" r:id="rId17"/>
    <p:sldLayoutId id="2147483659" r:id="rId18"/>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3.png"/><Relationship Id="rId16" Type="http://schemas.openxmlformats.org/officeDocument/2006/relationships/image" Target="../media/image26.png"/><Relationship Id="rId1" Type="http://schemas.openxmlformats.org/officeDocument/2006/relationships/slideLayout" Target="../slideLayouts/slideLayout10.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19.png"/><Relationship Id="rId1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3"/>
          <p:cNvSpPr>
            <a:spLocks noGrp="1"/>
          </p:cNvSpPr>
          <p:nvPr>
            <p:ph type="ctrTitle"/>
          </p:nvPr>
        </p:nvSpPr>
        <p:spPr>
          <a:xfrm>
            <a:off x="4940300" y="2638594"/>
            <a:ext cx="7781089" cy="807067"/>
          </a:xfrm>
        </p:spPr>
        <p:txBody>
          <a:bodyPr/>
          <a:lstStyle/>
          <a:p>
            <a:r>
              <a:rPr lang="de-DE" b="1" dirty="0" smtClean="0">
                <a:solidFill>
                  <a:srgbClr val="195D23"/>
                </a:solidFill>
              </a:rPr>
              <a:t>Standortprofil Straelen</a:t>
            </a:r>
            <a:endParaRPr lang="de-DE" b="1" dirty="0">
              <a:solidFill>
                <a:srgbClr val="195D23"/>
              </a:solidFill>
            </a:endParaRPr>
          </a:p>
        </p:txBody>
      </p:sp>
      <p:sp>
        <p:nvSpPr>
          <p:cNvPr id="6" name="Untertitel 5"/>
          <p:cNvSpPr>
            <a:spLocks noGrp="1"/>
          </p:cNvSpPr>
          <p:nvPr>
            <p:ph type="subTitle" idx="1"/>
          </p:nvPr>
        </p:nvSpPr>
        <p:spPr>
          <a:prstGeom prst="rect">
            <a:avLst/>
          </a:prstGeom>
        </p:spPr>
        <p:txBody>
          <a:bodyPr/>
          <a:lstStyle/>
          <a:p>
            <a:r>
              <a:rPr lang="de-DE" dirty="0" smtClean="0">
                <a:solidFill>
                  <a:srgbClr val="92D050"/>
                </a:solidFill>
              </a:rPr>
              <a:t>Zahlen, Daten &amp; Fakten</a:t>
            </a:r>
            <a:endParaRPr lang="de-DE" dirty="0">
              <a:solidFill>
                <a:srgbClr val="92D050"/>
              </a:solidFill>
            </a:endParaRPr>
          </a:p>
        </p:txBody>
      </p:sp>
    </p:spTree>
    <p:extLst>
      <p:ext uri="{BB962C8B-B14F-4D97-AF65-F5344CB8AC3E}">
        <p14:creationId xmlns:p14="http://schemas.microsoft.com/office/powerpoint/2010/main" val="758613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8610600" y="6356350"/>
            <a:ext cx="2743200" cy="365125"/>
          </a:xfrm>
        </p:spPr>
        <p:txBody>
          <a:bodyPr/>
          <a:lstStyle/>
          <a:p>
            <a:r>
              <a:rPr lang="de-DE" dirty="0">
                <a:solidFill>
                  <a:schemeClr val="bg1"/>
                </a:solidFill>
              </a:rPr>
              <a:t>8</a:t>
            </a:r>
          </a:p>
        </p:txBody>
      </p:sp>
      <p:sp>
        <p:nvSpPr>
          <p:cNvPr id="7" name="Titel 4"/>
          <p:cNvSpPr>
            <a:spLocks noGrp="1"/>
          </p:cNvSpPr>
          <p:nvPr>
            <p:ph type="title"/>
          </p:nvPr>
        </p:nvSpPr>
        <p:spPr>
          <a:xfrm>
            <a:off x="1822024" y="280190"/>
            <a:ext cx="9818874" cy="797984"/>
          </a:xfrm>
        </p:spPr>
        <p:txBody>
          <a:bodyPr/>
          <a:lstStyle/>
          <a:p>
            <a:r>
              <a:rPr lang="de-DE" sz="3600" dirty="0" smtClean="0">
                <a:latin typeface="+mn-lt"/>
              </a:rPr>
              <a:t>Arbeitslosenquote im Agenturbezirk Geldern</a:t>
            </a:r>
            <a:endParaRPr lang="de-DE" sz="2400" dirty="0">
              <a:latin typeface="+mn-lt"/>
            </a:endParaRPr>
          </a:p>
        </p:txBody>
      </p:sp>
      <p:sp>
        <p:nvSpPr>
          <p:cNvPr id="8" name="Textfeld 7"/>
          <p:cNvSpPr txBox="1"/>
          <p:nvPr/>
        </p:nvSpPr>
        <p:spPr>
          <a:xfrm>
            <a:off x="327074" y="884045"/>
            <a:ext cx="1112620" cy="369332"/>
          </a:xfrm>
          <a:prstGeom prst="rect">
            <a:avLst/>
          </a:prstGeom>
          <a:noFill/>
        </p:spPr>
        <p:txBody>
          <a:bodyPr wrap="square" rtlCol="0">
            <a:spAutoFit/>
          </a:bodyPr>
          <a:lstStyle/>
          <a:p>
            <a:pPr algn="ctr"/>
            <a:r>
              <a:rPr lang="de-DE" dirty="0" smtClean="0">
                <a:solidFill>
                  <a:srgbClr val="348939"/>
                </a:solidFill>
              </a:rPr>
              <a:t>Arbeit</a:t>
            </a:r>
            <a:endParaRPr lang="de-DE" dirty="0">
              <a:solidFill>
                <a:srgbClr val="348939"/>
              </a:solidFill>
            </a:endParaRPr>
          </a:p>
        </p:txBody>
      </p:sp>
      <p:graphicFrame>
        <p:nvGraphicFramePr>
          <p:cNvPr id="9" name="Inhaltsplatzhalter 8"/>
          <p:cNvGraphicFramePr>
            <a:graphicFrameLocks noGrp="1"/>
          </p:cNvGraphicFramePr>
          <p:nvPr>
            <p:ph idx="1"/>
            <p:extLst>
              <p:ext uri="{D42A27DB-BD31-4B8C-83A1-F6EECF244321}">
                <p14:modId xmlns:p14="http://schemas.microsoft.com/office/powerpoint/2010/main" val="3424268969"/>
              </p:ext>
            </p:extLst>
          </p:nvPr>
        </p:nvGraphicFramePr>
        <p:xfrm>
          <a:off x="1227600" y="1900238"/>
          <a:ext cx="6960855" cy="2494280"/>
        </p:xfrm>
        <a:graphic>
          <a:graphicData uri="http://schemas.openxmlformats.org/drawingml/2006/table">
            <a:tbl>
              <a:tblPr firstRow="1" bandRow="1">
                <a:tableStyleId>{5C22544A-7EE6-4342-B048-85BDC9FD1C3A}</a:tableStyleId>
              </a:tblPr>
              <a:tblGrid>
                <a:gridCol w="1496145">
                  <a:extLst>
                    <a:ext uri="{9D8B030D-6E8A-4147-A177-3AD203B41FA5}">
                      <a16:colId xmlns:a16="http://schemas.microsoft.com/office/drawing/2014/main" val="2806995666"/>
                    </a:ext>
                  </a:extLst>
                </a:gridCol>
                <a:gridCol w="1288197">
                  <a:extLst>
                    <a:ext uri="{9D8B030D-6E8A-4147-A177-3AD203B41FA5}">
                      <a16:colId xmlns:a16="http://schemas.microsoft.com/office/drawing/2014/main" val="3990051240"/>
                    </a:ext>
                  </a:extLst>
                </a:gridCol>
                <a:gridCol w="1392171">
                  <a:extLst>
                    <a:ext uri="{9D8B030D-6E8A-4147-A177-3AD203B41FA5}">
                      <a16:colId xmlns:a16="http://schemas.microsoft.com/office/drawing/2014/main" val="3684952233"/>
                    </a:ext>
                  </a:extLst>
                </a:gridCol>
                <a:gridCol w="1392171">
                  <a:extLst>
                    <a:ext uri="{9D8B030D-6E8A-4147-A177-3AD203B41FA5}">
                      <a16:colId xmlns:a16="http://schemas.microsoft.com/office/drawing/2014/main" val="2085892198"/>
                    </a:ext>
                  </a:extLst>
                </a:gridCol>
                <a:gridCol w="1392171">
                  <a:extLst>
                    <a:ext uri="{9D8B030D-6E8A-4147-A177-3AD203B41FA5}">
                      <a16:colId xmlns:a16="http://schemas.microsoft.com/office/drawing/2014/main" val="4114621552"/>
                    </a:ext>
                  </a:extLst>
                </a:gridCol>
              </a:tblGrid>
              <a:tr h="370840">
                <a:tc>
                  <a:txBody>
                    <a:bodyPr/>
                    <a:lstStyle/>
                    <a:p>
                      <a:r>
                        <a:rPr lang="de-DE" dirty="0" smtClean="0">
                          <a:solidFill>
                            <a:schemeClr val="bg1"/>
                          </a:solidFill>
                        </a:rPr>
                        <a:t>Gebiet</a:t>
                      </a:r>
                      <a:endParaRPr lang="de-DE" dirty="0">
                        <a:solidFill>
                          <a:schemeClr val="bg1"/>
                        </a:solidFill>
                      </a:endParaRPr>
                    </a:p>
                  </a:txBody>
                  <a:tcPr>
                    <a:solidFill>
                      <a:srgbClr val="378F3C"/>
                    </a:solidFill>
                  </a:tcPr>
                </a:tc>
                <a:tc gridSpan="2">
                  <a:txBody>
                    <a:bodyPr/>
                    <a:lstStyle/>
                    <a:p>
                      <a:r>
                        <a:rPr lang="de-DE" dirty="0" smtClean="0">
                          <a:solidFill>
                            <a:schemeClr val="bg1"/>
                          </a:solidFill>
                        </a:rPr>
                        <a:t>Mai</a:t>
                      </a:r>
                      <a:r>
                        <a:rPr lang="de-DE" baseline="0" dirty="0" smtClean="0">
                          <a:solidFill>
                            <a:schemeClr val="bg1"/>
                          </a:solidFill>
                        </a:rPr>
                        <a:t> 2023</a:t>
                      </a:r>
                      <a:endParaRPr lang="de-DE" dirty="0">
                        <a:solidFill>
                          <a:schemeClr val="bg1"/>
                        </a:solidFill>
                      </a:endParaRPr>
                    </a:p>
                  </a:txBody>
                  <a:tcPr>
                    <a:solidFill>
                      <a:srgbClr val="378F3C"/>
                    </a:solidFill>
                  </a:tcPr>
                </a:tc>
                <a:tc hMerge="1">
                  <a:txBody>
                    <a:bodyPr/>
                    <a:lstStyle/>
                    <a:p>
                      <a:endParaRPr lang="de-DE"/>
                    </a:p>
                  </a:txBody>
                  <a:tcPr/>
                </a:tc>
                <a:tc gridSpan="2">
                  <a:txBody>
                    <a:bodyPr/>
                    <a:lstStyle/>
                    <a:p>
                      <a:r>
                        <a:rPr lang="de-DE" dirty="0" smtClean="0">
                          <a:solidFill>
                            <a:schemeClr val="bg1"/>
                          </a:solidFill>
                        </a:rPr>
                        <a:t>Vorjahresmonat</a:t>
                      </a:r>
                      <a:r>
                        <a:rPr lang="de-DE" baseline="0" dirty="0" smtClean="0">
                          <a:solidFill>
                            <a:schemeClr val="bg1"/>
                          </a:solidFill>
                        </a:rPr>
                        <a:t> Mai 2022</a:t>
                      </a:r>
                      <a:endParaRPr lang="de-DE" dirty="0">
                        <a:solidFill>
                          <a:schemeClr val="bg1"/>
                        </a:solidFill>
                      </a:endParaRPr>
                    </a:p>
                  </a:txBody>
                  <a:tcPr>
                    <a:solidFill>
                      <a:srgbClr val="378F3C"/>
                    </a:solidFill>
                  </a:tcPr>
                </a:tc>
                <a:tc hMerge="1">
                  <a:txBody>
                    <a:bodyPr/>
                    <a:lstStyle/>
                    <a:p>
                      <a:endParaRPr lang="de-DE"/>
                    </a:p>
                  </a:txBody>
                  <a:tcPr/>
                </a:tc>
                <a:extLst>
                  <a:ext uri="{0D108BD9-81ED-4DB2-BD59-A6C34878D82A}">
                    <a16:rowId xmlns:a16="http://schemas.microsoft.com/office/drawing/2014/main" val="2786449201"/>
                  </a:ext>
                </a:extLst>
              </a:tr>
              <a:tr h="370840">
                <a:tc>
                  <a:txBody>
                    <a:bodyPr/>
                    <a:lstStyle/>
                    <a:p>
                      <a:endParaRPr lang="de-DE" dirty="0"/>
                    </a:p>
                  </a:txBody>
                  <a:tcPr>
                    <a:solidFill>
                      <a:schemeClr val="accent6">
                        <a:lumMod val="40000"/>
                        <a:lumOff val="60000"/>
                      </a:schemeClr>
                    </a:solidFill>
                  </a:tcPr>
                </a:tc>
                <a:tc>
                  <a:txBody>
                    <a:bodyPr/>
                    <a:lstStyle/>
                    <a:p>
                      <a:r>
                        <a:rPr lang="de-DE" dirty="0" smtClean="0"/>
                        <a:t>absolut</a:t>
                      </a:r>
                      <a:endParaRPr lang="de-DE" dirty="0"/>
                    </a:p>
                  </a:txBody>
                  <a:tcPr>
                    <a:solidFill>
                      <a:schemeClr val="accent6">
                        <a:lumMod val="40000"/>
                        <a:lumOff val="60000"/>
                      </a:schemeClr>
                    </a:solidFill>
                  </a:tcPr>
                </a:tc>
                <a:tc>
                  <a:txBody>
                    <a:bodyPr/>
                    <a:lstStyle/>
                    <a:p>
                      <a:r>
                        <a:rPr lang="de-DE" dirty="0" smtClean="0"/>
                        <a:t>Quote gesamt</a:t>
                      </a:r>
                      <a:endParaRPr lang="de-DE" dirty="0"/>
                    </a:p>
                  </a:txBody>
                  <a:tcPr>
                    <a:solidFill>
                      <a:schemeClr val="accent6">
                        <a:lumMod val="40000"/>
                        <a:lumOff val="60000"/>
                      </a:schemeClr>
                    </a:solidFill>
                  </a:tcPr>
                </a:tc>
                <a:tc>
                  <a:txBody>
                    <a:bodyPr/>
                    <a:lstStyle/>
                    <a:p>
                      <a:r>
                        <a:rPr lang="de-DE" dirty="0" smtClean="0"/>
                        <a:t>absolut</a:t>
                      </a:r>
                      <a:endParaRPr lang="de-DE" dirty="0"/>
                    </a:p>
                  </a:txBody>
                  <a:tcPr>
                    <a:solidFill>
                      <a:schemeClr val="accent6">
                        <a:lumMod val="40000"/>
                        <a:lumOff val="60000"/>
                      </a:schemeClr>
                    </a:solidFill>
                  </a:tcPr>
                </a:tc>
                <a:tc>
                  <a:txBody>
                    <a:bodyPr/>
                    <a:lstStyle/>
                    <a:p>
                      <a:r>
                        <a:rPr lang="de-DE" dirty="0" smtClean="0"/>
                        <a:t>Quote gesamt</a:t>
                      </a:r>
                      <a:endParaRPr lang="de-DE" dirty="0"/>
                    </a:p>
                  </a:txBody>
                  <a:tcPr>
                    <a:solidFill>
                      <a:schemeClr val="accent6">
                        <a:lumMod val="40000"/>
                        <a:lumOff val="60000"/>
                      </a:schemeClr>
                    </a:solidFill>
                  </a:tcPr>
                </a:tc>
                <a:extLst>
                  <a:ext uri="{0D108BD9-81ED-4DB2-BD59-A6C34878D82A}">
                    <a16:rowId xmlns:a16="http://schemas.microsoft.com/office/drawing/2014/main" val="1194951974"/>
                  </a:ext>
                </a:extLst>
              </a:tr>
              <a:tr h="370840">
                <a:tc>
                  <a:txBody>
                    <a:bodyPr/>
                    <a:lstStyle/>
                    <a:p>
                      <a:r>
                        <a:rPr lang="de-DE" baseline="0" dirty="0" smtClean="0"/>
                        <a:t>Geldern</a:t>
                      </a:r>
                      <a:endParaRPr lang="de-DE" dirty="0"/>
                    </a:p>
                  </a:txBody>
                  <a:tcPr>
                    <a:solidFill>
                      <a:schemeClr val="accent6">
                        <a:lumMod val="40000"/>
                        <a:lumOff val="60000"/>
                      </a:schemeClr>
                    </a:solidFill>
                  </a:tcPr>
                </a:tc>
                <a:tc>
                  <a:txBody>
                    <a:bodyPr/>
                    <a:lstStyle/>
                    <a:p>
                      <a:r>
                        <a:rPr lang="de-DE" dirty="0" smtClean="0"/>
                        <a:t>2.112</a:t>
                      </a:r>
                      <a:endParaRPr lang="de-DE" dirty="0"/>
                    </a:p>
                  </a:txBody>
                  <a:tcPr>
                    <a:solidFill>
                      <a:schemeClr val="accent6">
                        <a:lumMod val="40000"/>
                        <a:lumOff val="60000"/>
                      </a:schemeClr>
                    </a:solidFill>
                  </a:tcPr>
                </a:tc>
                <a:tc>
                  <a:txBody>
                    <a:bodyPr/>
                    <a:lstStyle/>
                    <a:p>
                      <a:r>
                        <a:rPr lang="de-DE" dirty="0" smtClean="0"/>
                        <a:t>4,1 </a:t>
                      </a:r>
                      <a:r>
                        <a:rPr lang="de-DE" dirty="0" smtClean="0"/>
                        <a:t>%</a:t>
                      </a:r>
                      <a:endParaRPr lang="de-DE" dirty="0"/>
                    </a:p>
                  </a:txBody>
                  <a:tcPr>
                    <a:solidFill>
                      <a:schemeClr val="accent6">
                        <a:lumMod val="40000"/>
                        <a:lumOff val="60000"/>
                      </a:schemeClr>
                    </a:solidFill>
                  </a:tcPr>
                </a:tc>
                <a:tc>
                  <a:txBody>
                    <a:bodyPr/>
                    <a:lstStyle/>
                    <a:p>
                      <a:r>
                        <a:rPr lang="de-DE" dirty="0" smtClean="0"/>
                        <a:t>1.721</a:t>
                      </a:r>
                      <a:endParaRPr lang="de-DE" dirty="0"/>
                    </a:p>
                  </a:txBody>
                  <a:tcPr>
                    <a:solidFill>
                      <a:schemeClr val="accent6">
                        <a:lumMod val="40000"/>
                        <a:lumOff val="60000"/>
                      </a:schemeClr>
                    </a:solidFill>
                  </a:tcPr>
                </a:tc>
                <a:tc>
                  <a:txBody>
                    <a:bodyPr/>
                    <a:lstStyle/>
                    <a:p>
                      <a:r>
                        <a:rPr lang="de-DE" dirty="0" smtClean="0"/>
                        <a:t>3,3 </a:t>
                      </a:r>
                      <a:r>
                        <a:rPr lang="de-DE" dirty="0" smtClean="0"/>
                        <a:t>%</a:t>
                      </a:r>
                      <a:endParaRPr lang="de-DE" dirty="0"/>
                    </a:p>
                  </a:txBody>
                  <a:tcPr>
                    <a:solidFill>
                      <a:schemeClr val="accent6">
                        <a:lumMod val="40000"/>
                        <a:lumOff val="60000"/>
                      </a:schemeClr>
                    </a:solidFill>
                  </a:tcPr>
                </a:tc>
                <a:extLst>
                  <a:ext uri="{0D108BD9-81ED-4DB2-BD59-A6C34878D82A}">
                    <a16:rowId xmlns:a16="http://schemas.microsoft.com/office/drawing/2014/main" val="2496868782"/>
                  </a:ext>
                </a:extLst>
              </a:tr>
              <a:tr h="370840">
                <a:tc>
                  <a:txBody>
                    <a:bodyPr/>
                    <a:lstStyle/>
                    <a:p>
                      <a:r>
                        <a:rPr lang="de-DE" dirty="0" smtClean="0"/>
                        <a:t>Kreis Kleve</a:t>
                      </a:r>
                      <a:endParaRPr lang="de-DE" dirty="0"/>
                    </a:p>
                  </a:txBody>
                  <a:tcPr>
                    <a:solidFill>
                      <a:schemeClr val="accent6">
                        <a:lumMod val="40000"/>
                        <a:lumOff val="60000"/>
                      </a:schemeClr>
                    </a:solidFill>
                  </a:tcPr>
                </a:tc>
                <a:tc>
                  <a:txBody>
                    <a:bodyPr/>
                    <a:lstStyle/>
                    <a:p>
                      <a:r>
                        <a:rPr lang="de-DE" dirty="0" smtClean="0"/>
                        <a:t>9.202</a:t>
                      </a:r>
                      <a:endParaRPr lang="de-DE" dirty="0"/>
                    </a:p>
                  </a:txBody>
                  <a:tcPr>
                    <a:solidFill>
                      <a:schemeClr val="accent6">
                        <a:lumMod val="40000"/>
                        <a:lumOff val="60000"/>
                      </a:schemeClr>
                    </a:solidFill>
                  </a:tcPr>
                </a:tc>
                <a:tc>
                  <a:txBody>
                    <a:bodyPr/>
                    <a:lstStyle/>
                    <a:p>
                      <a:r>
                        <a:rPr lang="de-DE" dirty="0" smtClean="0"/>
                        <a:t>5,5 %</a:t>
                      </a:r>
                      <a:endParaRPr lang="de-DE" dirty="0"/>
                    </a:p>
                  </a:txBody>
                  <a:tcPr>
                    <a:solidFill>
                      <a:schemeClr val="accent6">
                        <a:lumMod val="40000"/>
                        <a:lumOff val="60000"/>
                      </a:schemeClr>
                    </a:solidFill>
                  </a:tcPr>
                </a:tc>
                <a:tc>
                  <a:txBody>
                    <a:bodyPr/>
                    <a:lstStyle/>
                    <a:p>
                      <a:r>
                        <a:rPr lang="de-DE" dirty="0" smtClean="0"/>
                        <a:t>7.552</a:t>
                      </a:r>
                      <a:endParaRPr lang="de-DE" dirty="0"/>
                    </a:p>
                  </a:txBody>
                  <a:tcPr>
                    <a:solidFill>
                      <a:schemeClr val="accent6">
                        <a:lumMod val="40000"/>
                        <a:lumOff val="60000"/>
                      </a:schemeClr>
                    </a:solidFill>
                  </a:tcPr>
                </a:tc>
                <a:tc>
                  <a:txBody>
                    <a:bodyPr/>
                    <a:lstStyle/>
                    <a:p>
                      <a:r>
                        <a:rPr lang="de-DE" dirty="0" smtClean="0"/>
                        <a:t>4,5 </a:t>
                      </a:r>
                      <a:r>
                        <a:rPr lang="de-DE" dirty="0" smtClean="0"/>
                        <a:t>%</a:t>
                      </a:r>
                      <a:endParaRPr lang="de-DE" dirty="0"/>
                    </a:p>
                  </a:txBody>
                  <a:tcPr>
                    <a:solidFill>
                      <a:schemeClr val="accent6">
                        <a:lumMod val="40000"/>
                        <a:lumOff val="60000"/>
                      </a:schemeClr>
                    </a:solidFill>
                  </a:tcPr>
                </a:tc>
                <a:extLst>
                  <a:ext uri="{0D108BD9-81ED-4DB2-BD59-A6C34878D82A}">
                    <a16:rowId xmlns:a16="http://schemas.microsoft.com/office/drawing/2014/main" val="3172247726"/>
                  </a:ext>
                </a:extLst>
              </a:tr>
              <a:tr h="370840">
                <a:tc>
                  <a:txBody>
                    <a:bodyPr/>
                    <a:lstStyle/>
                    <a:p>
                      <a:r>
                        <a:rPr lang="de-DE" dirty="0" smtClean="0"/>
                        <a:t>NRW</a:t>
                      </a:r>
                      <a:endParaRPr lang="de-DE" dirty="0"/>
                    </a:p>
                  </a:txBody>
                  <a:tcPr>
                    <a:solidFill>
                      <a:schemeClr val="accent6">
                        <a:lumMod val="40000"/>
                        <a:lumOff val="60000"/>
                      </a:schemeClr>
                    </a:solidFill>
                  </a:tcPr>
                </a:tc>
                <a:tc>
                  <a:txBody>
                    <a:bodyPr/>
                    <a:lstStyle/>
                    <a:p>
                      <a:r>
                        <a:rPr lang="de-DE" dirty="0" smtClean="0"/>
                        <a:t>699.804</a:t>
                      </a:r>
                      <a:endParaRPr lang="de-DE" dirty="0"/>
                    </a:p>
                  </a:txBody>
                  <a:tcPr>
                    <a:solidFill>
                      <a:schemeClr val="accent6">
                        <a:lumMod val="40000"/>
                        <a:lumOff val="60000"/>
                      </a:schemeClr>
                    </a:solidFill>
                  </a:tcPr>
                </a:tc>
                <a:tc>
                  <a:txBody>
                    <a:bodyPr/>
                    <a:lstStyle/>
                    <a:p>
                      <a:r>
                        <a:rPr lang="de-DE" dirty="0" smtClean="0"/>
                        <a:t>7,1 </a:t>
                      </a:r>
                      <a:r>
                        <a:rPr lang="de-DE" dirty="0" smtClean="0"/>
                        <a:t>%</a:t>
                      </a:r>
                      <a:endParaRPr lang="de-DE" dirty="0"/>
                    </a:p>
                  </a:txBody>
                  <a:tcPr>
                    <a:solidFill>
                      <a:schemeClr val="accent6">
                        <a:lumMod val="40000"/>
                        <a:lumOff val="60000"/>
                      </a:schemeClr>
                    </a:solidFill>
                  </a:tcPr>
                </a:tc>
                <a:tc>
                  <a:txBody>
                    <a:bodyPr/>
                    <a:lstStyle/>
                    <a:p>
                      <a:r>
                        <a:rPr lang="de-DE" dirty="0" smtClean="0"/>
                        <a:t>637.183</a:t>
                      </a:r>
                      <a:endParaRPr lang="de-DE" dirty="0"/>
                    </a:p>
                  </a:txBody>
                  <a:tcPr>
                    <a:solidFill>
                      <a:schemeClr val="accent6">
                        <a:lumMod val="40000"/>
                        <a:lumOff val="60000"/>
                      </a:schemeClr>
                    </a:solidFill>
                  </a:tcPr>
                </a:tc>
                <a:tc>
                  <a:txBody>
                    <a:bodyPr/>
                    <a:lstStyle/>
                    <a:p>
                      <a:r>
                        <a:rPr lang="de-DE" dirty="0" smtClean="0"/>
                        <a:t>6,4 </a:t>
                      </a:r>
                      <a:r>
                        <a:rPr lang="de-DE" dirty="0" smtClean="0"/>
                        <a:t>%</a:t>
                      </a:r>
                      <a:endParaRPr lang="de-DE" dirty="0"/>
                    </a:p>
                  </a:txBody>
                  <a:tcPr>
                    <a:solidFill>
                      <a:schemeClr val="accent6">
                        <a:lumMod val="40000"/>
                        <a:lumOff val="60000"/>
                      </a:schemeClr>
                    </a:solidFill>
                  </a:tcPr>
                </a:tc>
                <a:extLst>
                  <a:ext uri="{0D108BD9-81ED-4DB2-BD59-A6C34878D82A}">
                    <a16:rowId xmlns:a16="http://schemas.microsoft.com/office/drawing/2014/main" val="607682655"/>
                  </a:ext>
                </a:extLst>
              </a:tr>
              <a:tr h="370840">
                <a:tc>
                  <a:txBody>
                    <a:bodyPr/>
                    <a:lstStyle/>
                    <a:p>
                      <a:r>
                        <a:rPr lang="de-DE" dirty="0" smtClean="0"/>
                        <a:t>Bund</a:t>
                      </a:r>
                      <a:endParaRPr lang="de-DE" dirty="0"/>
                    </a:p>
                  </a:txBody>
                  <a:tcPr>
                    <a:solidFill>
                      <a:schemeClr val="accent6">
                        <a:lumMod val="40000"/>
                        <a:lumOff val="60000"/>
                      </a:schemeClr>
                    </a:solidFill>
                  </a:tcPr>
                </a:tc>
                <a:tc>
                  <a:txBody>
                    <a:bodyPr/>
                    <a:lstStyle/>
                    <a:p>
                      <a:r>
                        <a:rPr lang="de-DE" dirty="0" smtClean="0"/>
                        <a:t>2.543.743</a:t>
                      </a:r>
                      <a:endParaRPr lang="de-DE" dirty="0"/>
                    </a:p>
                  </a:txBody>
                  <a:tcPr>
                    <a:solidFill>
                      <a:schemeClr val="accent6">
                        <a:lumMod val="40000"/>
                        <a:lumOff val="60000"/>
                      </a:schemeClr>
                    </a:solidFill>
                  </a:tcPr>
                </a:tc>
                <a:tc>
                  <a:txBody>
                    <a:bodyPr/>
                    <a:lstStyle/>
                    <a:p>
                      <a:r>
                        <a:rPr lang="de-DE" dirty="0" smtClean="0"/>
                        <a:t>5,5 </a:t>
                      </a:r>
                      <a:r>
                        <a:rPr lang="de-DE" dirty="0" smtClean="0"/>
                        <a:t>%</a:t>
                      </a:r>
                      <a:endParaRPr lang="de-DE" dirty="0"/>
                    </a:p>
                  </a:txBody>
                  <a:tcPr>
                    <a:solidFill>
                      <a:schemeClr val="accent6">
                        <a:lumMod val="40000"/>
                        <a:lumOff val="60000"/>
                      </a:schemeClr>
                    </a:solidFill>
                  </a:tcPr>
                </a:tc>
                <a:tc>
                  <a:txBody>
                    <a:bodyPr/>
                    <a:lstStyle/>
                    <a:p>
                      <a:r>
                        <a:rPr lang="de-DE" dirty="0" smtClean="0"/>
                        <a:t>2.259.677</a:t>
                      </a:r>
                      <a:endParaRPr lang="de-DE" dirty="0"/>
                    </a:p>
                  </a:txBody>
                  <a:tcPr>
                    <a:solidFill>
                      <a:schemeClr val="accent6">
                        <a:lumMod val="40000"/>
                        <a:lumOff val="60000"/>
                      </a:schemeClr>
                    </a:solidFill>
                  </a:tcPr>
                </a:tc>
                <a:tc>
                  <a:txBody>
                    <a:bodyPr/>
                    <a:lstStyle/>
                    <a:p>
                      <a:r>
                        <a:rPr lang="de-DE" dirty="0" smtClean="0"/>
                        <a:t>4,9 </a:t>
                      </a:r>
                      <a:r>
                        <a:rPr lang="de-DE" dirty="0" smtClean="0"/>
                        <a:t>%</a:t>
                      </a:r>
                      <a:endParaRPr lang="de-DE" dirty="0"/>
                    </a:p>
                  </a:txBody>
                  <a:tcPr>
                    <a:solidFill>
                      <a:schemeClr val="accent6">
                        <a:lumMod val="40000"/>
                        <a:lumOff val="60000"/>
                      </a:schemeClr>
                    </a:solidFill>
                  </a:tcPr>
                </a:tc>
                <a:extLst>
                  <a:ext uri="{0D108BD9-81ED-4DB2-BD59-A6C34878D82A}">
                    <a16:rowId xmlns:a16="http://schemas.microsoft.com/office/drawing/2014/main" val="2071048290"/>
                  </a:ext>
                </a:extLst>
              </a:tr>
            </a:tbl>
          </a:graphicData>
        </a:graphic>
      </p:graphicFrame>
      <p:sp>
        <p:nvSpPr>
          <p:cNvPr id="10" name="Textfeld 9"/>
          <p:cNvSpPr txBox="1"/>
          <p:nvPr/>
        </p:nvSpPr>
        <p:spPr>
          <a:xfrm>
            <a:off x="8466377" y="5786632"/>
            <a:ext cx="3174521" cy="246221"/>
          </a:xfrm>
          <a:prstGeom prst="rect">
            <a:avLst/>
          </a:prstGeom>
          <a:noFill/>
        </p:spPr>
        <p:txBody>
          <a:bodyPr wrap="square" rtlCol="0">
            <a:spAutoFit/>
          </a:bodyPr>
          <a:lstStyle/>
          <a:p>
            <a:r>
              <a:rPr lang="de-DE" sz="1000" i="1" dirty="0" smtClean="0"/>
              <a:t>Quelle: Wirtschaftsförderung Kreis Kleve GmbH</a:t>
            </a:r>
            <a:endParaRPr lang="de-DE" sz="1000" i="1" dirty="0"/>
          </a:p>
        </p:txBody>
      </p:sp>
    </p:spTree>
    <p:extLst>
      <p:ext uri="{BB962C8B-B14F-4D97-AF65-F5344CB8AC3E}">
        <p14:creationId xmlns:p14="http://schemas.microsoft.com/office/powerpoint/2010/main" val="37264616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p:cNvSpPr>
            <a:spLocks noGrp="1"/>
          </p:cNvSpPr>
          <p:nvPr>
            <p:ph type="sldNum" sz="quarter" idx="4294967295"/>
          </p:nvPr>
        </p:nvSpPr>
        <p:spPr>
          <a:xfrm>
            <a:off x="8610600" y="6356350"/>
            <a:ext cx="2743200" cy="365125"/>
          </a:xfrm>
        </p:spPr>
        <p:txBody>
          <a:bodyPr/>
          <a:lstStyle/>
          <a:p>
            <a:r>
              <a:rPr lang="de-DE" dirty="0">
                <a:solidFill>
                  <a:schemeClr val="bg1"/>
                </a:solidFill>
              </a:rPr>
              <a:t>9</a:t>
            </a:r>
          </a:p>
        </p:txBody>
      </p:sp>
      <p:sp>
        <p:nvSpPr>
          <p:cNvPr id="7" name="Titel 4"/>
          <p:cNvSpPr>
            <a:spLocks noGrp="1"/>
          </p:cNvSpPr>
          <p:nvPr>
            <p:ph type="title"/>
          </p:nvPr>
        </p:nvSpPr>
        <p:spPr>
          <a:xfrm>
            <a:off x="1822024" y="280190"/>
            <a:ext cx="9818874" cy="797984"/>
          </a:xfrm>
        </p:spPr>
        <p:txBody>
          <a:bodyPr/>
          <a:lstStyle/>
          <a:p>
            <a:r>
              <a:rPr lang="de-DE" sz="3600" dirty="0" smtClean="0">
                <a:latin typeface="+mn-lt"/>
              </a:rPr>
              <a:t>Pendlersaldo (30.06.2022)</a:t>
            </a:r>
            <a:endParaRPr lang="de-DE" sz="2400" dirty="0">
              <a:latin typeface="+mn-lt"/>
            </a:endParaRPr>
          </a:p>
        </p:txBody>
      </p:sp>
      <p:sp>
        <p:nvSpPr>
          <p:cNvPr id="9" name="Textfeld 8"/>
          <p:cNvSpPr txBox="1"/>
          <p:nvPr/>
        </p:nvSpPr>
        <p:spPr>
          <a:xfrm>
            <a:off x="327074" y="884045"/>
            <a:ext cx="1122347" cy="369332"/>
          </a:xfrm>
          <a:prstGeom prst="rect">
            <a:avLst/>
          </a:prstGeom>
          <a:noFill/>
        </p:spPr>
        <p:txBody>
          <a:bodyPr wrap="square" rtlCol="0">
            <a:spAutoFit/>
          </a:bodyPr>
          <a:lstStyle/>
          <a:p>
            <a:pPr algn="ctr"/>
            <a:r>
              <a:rPr lang="de-DE" dirty="0" smtClean="0">
                <a:solidFill>
                  <a:srgbClr val="348939"/>
                </a:solidFill>
              </a:rPr>
              <a:t>Pendeln</a:t>
            </a:r>
            <a:endParaRPr lang="de-DE" dirty="0">
              <a:solidFill>
                <a:srgbClr val="348939"/>
              </a:solidFill>
            </a:endParaRP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2788113061"/>
              </p:ext>
            </p:extLst>
          </p:nvPr>
        </p:nvGraphicFramePr>
        <p:xfrm>
          <a:off x="1245139" y="1900238"/>
          <a:ext cx="9727662" cy="2126742"/>
        </p:xfrm>
        <a:graphic>
          <a:graphicData uri="http://schemas.openxmlformats.org/drawingml/2006/table">
            <a:tbl>
              <a:tblPr firstRow="1" bandRow="1">
                <a:tableStyleId>{5C22544A-7EE6-4342-B048-85BDC9FD1C3A}</a:tableStyleId>
              </a:tblPr>
              <a:tblGrid>
                <a:gridCol w="1621277">
                  <a:extLst>
                    <a:ext uri="{9D8B030D-6E8A-4147-A177-3AD203B41FA5}">
                      <a16:colId xmlns:a16="http://schemas.microsoft.com/office/drawing/2014/main" val="2181921324"/>
                    </a:ext>
                  </a:extLst>
                </a:gridCol>
                <a:gridCol w="1621277">
                  <a:extLst>
                    <a:ext uri="{9D8B030D-6E8A-4147-A177-3AD203B41FA5}">
                      <a16:colId xmlns:a16="http://schemas.microsoft.com/office/drawing/2014/main" val="1045199674"/>
                    </a:ext>
                  </a:extLst>
                </a:gridCol>
                <a:gridCol w="1621277">
                  <a:extLst>
                    <a:ext uri="{9D8B030D-6E8A-4147-A177-3AD203B41FA5}">
                      <a16:colId xmlns:a16="http://schemas.microsoft.com/office/drawing/2014/main" val="208953027"/>
                    </a:ext>
                  </a:extLst>
                </a:gridCol>
                <a:gridCol w="1621277">
                  <a:extLst>
                    <a:ext uri="{9D8B030D-6E8A-4147-A177-3AD203B41FA5}">
                      <a16:colId xmlns:a16="http://schemas.microsoft.com/office/drawing/2014/main" val="3489718967"/>
                    </a:ext>
                  </a:extLst>
                </a:gridCol>
                <a:gridCol w="1621277">
                  <a:extLst>
                    <a:ext uri="{9D8B030D-6E8A-4147-A177-3AD203B41FA5}">
                      <a16:colId xmlns:a16="http://schemas.microsoft.com/office/drawing/2014/main" val="1342661159"/>
                    </a:ext>
                  </a:extLst>
                </a:gridCol>
                <a:gridCol w="1621277">
                  <a:extLst>
                    <a:ext uri="{9D8B030D-6E8A-4147-A177-3AD203B41FA5}">
                      <a16:colId xmlns:a16="http://schemas.microsoft.com/office/drawing/2014/main" val="337146228"/>
                    </a:ext>
                  </a:extLst>
                </a:gridCol>
              </a:tblGrid>
              <a:tr h="370840">
                <a:tc>
                  <a:txBody>
                    <a:bodyPr/>
                    <a:lstStyle/>
                    <a:p>
                      <a:pPr>
                        <a:lnSpc>
                          <a:spcPct val="107000"/>
                        </a:lnSpc>
                        <a:spcAft>
                          <a:spcPts val="800"/>
                        </a:spcAft>
                      </a:pPr>
                      <a:r>
                        <a:rPr lang="de-DE" sz="1800" dirty="0">
                          <a:effectLst/>
                        </a:rPr>
                        <a:t>Gebiet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378F3C"/>
                    </a:solidFill>
                  </a:tcPr>
                </a:tc>
                <a:tc>
                  <a:txBody>
                    <a:bodyPr/>
                    <a:lstStyle/>
                    <a:p>
                      <a:pPr>
                        <a:lnSpc>
                          <a:spcPct val="107000"/>
                        </a:lnSpc>
                        <a:spcAft>
                          <a:spcPts val="800"/>
                        </a:spcAft>
                      </a:pPr>
                      <a:r>
                        <a:rPr lang="de-DE" sz="1800" dirty="0" smtClean="0">
                          <a:effectLst/>
                        </a:rPr>
                        <a:t>Beschäftigte </a:t>
                      </a:r>
                      <a:r>
                        <a:rPr lang="de-DE" sz="1800" dirty="0">
                          <a:effectLst/>
                        </a:rPr>
                        <a:t>aus dem Wohnort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378F3C"/>
                    </a:solidFill>
                  </a:tcPr>
                </a:tc>
                <a:tc>
                  <a:txBody>
                    <a:bodyPr/>
                    <a:lstStyle/>
                    <a:p>
                      <a:pPr>
                        <a:lnSpc>
                          <a:spcPct val="107000"/>
                        </a:lnSpc>
                        <a:spcAft>
                          <a:spcPts val="800"/>
                        </a:spcAft>
                      </a:pPr>
                      <a:r>
                        <a:rPr lang="de-DE" sz="1800" dirty="0">
                          <a:effectLst/>
                        </a:rPr>
                        <a:t>Beschäftigte am Arbeitsort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378F3C"/>
                    </a:solidFill>
                  </a:tcPr>
                </a:tc>
                <a:tc>
                  <a:txBody>
                    <a:bodyPr/>
                    <a:lstStyle/>
                    <a:p>
                      <a:pPr>
                        <a:lnSpc>
                          <a:spcPct val="107000"/>
                        </a:lnSpc>
                        <a:spcAft>
                          <a:spcPts val="800"/>
                        </a:spcAft>
                      </a:pPr>
                      <a:r>
                        <a:rPr lang="de-DE" sz="1800" dirty="0">
                          <a:effectLst/>
                        </a:rPr>
                        <a:t>Einpendler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378F3C"/>
                    </a:solidFill>
                  </a:tcPr>
                </a:tc>
                <a:tc>
                  <a:txBody>
                    <a:bodyPr/>
                    <a:lstStyle/>
                    <a:p>
                      <a:pPr>
                        <a:lnSpc>
                          <a:spcPct val="107000"/>
                        </a:lnSpc>
                        <a:spcAft>
                          <a:spcPts val="800"/>
                        </a:spcAft>
                      </a:pPr>
                      <a:r>
                        <a:rPr lang="de-DE" sz="1800" dirty="0">
                          <a:effectLst/>
                        </a:rPr>
                        <a:t>Auspendler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378F3C"/>
                    </a:solidFill>
                  </a:tcPr>
                </a:tc>
                <a:tc>
                  <a:txBody>
                    <a:bodyPr/>
                    <a:lstStyle/>
                    <a:p>
                      <a:pPr>
                        <a:lnSpc>
                          <a:spcPct val="107000"/>
                        </a:lnSpc>
                        <a:spcAft>
                          <a:spcPts val="800"/>
                        </a:spcAft>
                      </a:pPr>
                      <a:r>
                        <a:rPr lang="de-DE" sz="1800" dirty="0">
                          <a:effectLst/>
                        </a:rPr>
                        <a:t>Pendler Saldo</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378F3C"/>
                    </a:solidFill>
                  </a:tcPr>
                </a:tc>
                <a:extLst>
                  <a:ext uri="{0D108BD9-81ED-4DB2-BD59-A6C34878D82A}">
                    <a16:rowId xmlns:a16="http://schemas.microsoft.com/office/drawing/2014/main" val="3000075831"/>
                  </a:ext>
                </a:extLst>
              </a:tr>
              <a:tr h="370840">
                <a:tc>
                  <a:txBody>
                    <a:bodyPr/>
                    <a:lstStyle/>
                    <a:p>
                      <a:pPr>
                        <a:lnSpc>
                          <a:spcPct val="107000"/>
                        </a:lnSpc>
                        <a:spcAft>
                          <a:spcPts val="800"/>
                        </a:spcAft>
                      </a:pPr>
                      <a:r>
                        <a:rPr lang="de-DE" sz="1800" dirty="0">
                          <a:effectLst/>
                        </a:rPr>
                        <a:t>Geldern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chemeClr val="accent6">
                        <a:lumMod val="40000"/>
                        <a:lumOff val="60000"/>
                      </a:schemeClr>
                    </a:solidFill>
                  </a:tcPr>
                </a:tc>
                <a:tc>
                  <a:txBody>
                    <a:bodyPr/>
                    <a:lstStyle/>
                    <a:p>
                      <a:pPr>
                        <a:lnSpc>
                          <a:spcPct val="107000"/>
                        </a:lnSpc>
                        <a:spcAft>
                          <a:spcPts val="800"/>
                        </a:spcAft>
                      </a:pPr>
                      <a:r>
                        <a:rPr lang="de-DE" sz="1800" dirty="0" smtClean="0">
                          <a:effectLst/>
                        </a:rPr>
                        <a:t>14.043</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chemeClr val="accent6">
                        <a:lumMod val="40000"/>
                        <a:lumOff val="60000"/>
                      </a:schemeClr>
                    </a:solidFill>
                  </a:tcPr>
                </a:tc>
                <a:tc>
                  <a:txBody>
                    <a:bodyPr/>
                    <a:lstStyle/>
                    <a:p>
                      <a:pPr>
                        <a:lnSpc>
                          <a:spcPct val="107000"/>
                        </a:lnSpc>
                        <a:spcAft>
                          <a:spcPts val="800"/>
                        </a:spcAft>
                      </a:pPr>
                      <a:r>
                        <a:rPr lang="de-DE" sz="1800" dirty="0" smtClean="0">
                          <a:effectLst/>
                        </a:rPr>
                        <a:t>14.777</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chemeClr val="accent6">
                        <a:lumMod val="40000"/>
                        <a:lumOff val="60000"/>
                      </a:schemeClr>
                    </a:solidFill>
                  </a:tcPr>
                </a:tc>
                <a:tc>
                  <a:txBody>
                    <a:bodyPr/>
                    <a:lstStyle/>
                    <a:p>
                      <a:pPr>
                        <a:lnSpc>
                          <a:spcPct val="107000"/>
                        </a:lnSpc>
                        <a:spcAft>
                          <a:spcPts val="800"/>
                        </a:spcAft>
                      </a:pPr>
                      <a:r>
                        <a:rPr lang="de-DE" sz="1800" dirty="0" smtClean="0">
                          <a:effectLst/>
                        </a:rPr>
                        <a:t>8.798</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chemeClr val="accent6">
                        <a:lumMod val="40000"/>
                        <a:lumOff val="60000"/>
                      </a:schemeClr>
                    </a:solidFill>
                  </a:tcPr>
                </a:tc>
                <a:tc>
                  <a:txBody>
                    <a:bodyPr/>
                    <a:lstStyle/>
                    <a:p>
                      <a:pPr>
                        <a:lnSpc>
                          <a:spcPct val="107000"/>
                        </a:lnSpc>
                        <a:spcAft>
                          <a:spcPts val="800"/>
                        </a:spcAft>
                      </a:pPr>
                      <a:r>
                        <a:rPr lang="de-DE" sz="1800" dirty="0" smtClean="0">
                          <a:effectLst/>
                          <a:latin typeface="+mn-lt"/>
                          <a:ea typeface="+mn-ea"/>
                          <a:cs typeface="+mn-cs"/>
                        </a:rPr>
                        <a:t>8.126</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chemeClr val="accent6">
                        <a:lumMod val="40000"/>
                        <a:lumOff val="60000"/>
                      </a:schemeClr>
                    </a:solidFill>
                  </a:tcPr>
                </a:tc>
                <a:tc>
                  <a:txBody>
                    <a:bodyPr/>
                    <a:lstStyle/>
                    <a:p>
                      <a:pPr>
                        <a:lnSpc>
                          <a:spcPct val="107000"/>
                        </a:lnSpc>
                        <a:spcAft>
                          <a:spcPts val="800"/>
                        </a:spcAft>
                      </a:pPr>
                      <a:r>
                        <a:rPr lang="de-DE" sz="1800" dirty="0" smtClean="0">
                          <a:effectLst/>
                          <a:latin typeface="+mn-lt"/>
                          <a:ea typeface="+mn-ea"/>
                          <a:cs typeface="+mn-cs"/>
                        </a:rPr>
                        <a:t>672</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667465706"/>
                  </a:ext>
                </a:extLst>
              </a:tr>
              <a:tr h="370840">
                <a:tc>
                  <a:txBody>
                    <a:bodyPr/>
                    <a:lstStyle/>
                    <a:p>
                      <a:pPr>
                        <a:lnSpc>
                          <a:spcPct val="107000"/>
                        </a:lnSpc>
                        <a:spcAft>
                          <a:spcPts val="800"/>
                        </a:spcAft>
                      </a:pPr>
                      <a:r>
                        <a:rPr lang="de-DE" sz="1800" dirty="0" smtClean="0">
                          <a:effectLst/>
                        </a:rPr>
                        <a:t>Kevelaer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chemeClr val="accent6">
                        <a:lumMod val="40000"/>
                        <a:lumOff val="60000"/>
                      </a:schemeClr>
                    </a:solidFill>
                  </a:tcPr>
                </a:tc>
                <a:tc>
                  <a:txBody>
                    <a:bodyPr/>
                    <a:lstStyle/>
                    <a:p>
                      <a:pPr>
                        <a:lnSpc>
                          <a:spcPct val="107000"/>
                        </a:lnSpc>
                        <a:spcAft>
                          <a:spcPts val="800"/>
                        </a:spcAft>
                      </a:pPr>
                      <a:r>
                        <a:rPr lang="de-DE" sz="1800" dirty="0" smtClean="0">
                          <a:effectLst/>
                        </a:rPr>
                        <a:t>11.424</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chemeClr val="accent6">
                        <a:lumMod val="40000"/>
                        <a:lumOff val="60000"/>
                      </a:schemeClr>
                    </a:solidFill>
                  </a:tcPr>
                </a:tc>
                <a:tc>
                  <a:txBody>
                    <a:bodyPr/>
                    <a:lstStyle/>
                    <a:p>
                      <a:pPr>
                        <a:lnSpc>
                          <a:spcPct val="107000"/>
                        </a:lnSpc>
                        <a:spcAft>
                          <a:spcPts val="800"/>
                        </a:spcAft>
                      </a:pPr>
                      <a:r>
                        <a:rPr lang="de-DE" sz="1800" dirty="0" smtClean="0">
                          <a:effectLst/>
                        </a:rPr>
                        <a:t>8.712</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chemeClr val="accent6">
                        <a:lumMod val="40000"/>
                        <a:lumOff val="60000"/>
                      </a:schemeClr>
                    </a:solidFill>
                  </a:tcPr>
                </a:tc>
                <a:tc>
                  <a:txBody>
                    <a:bodyPr/>
                    <a:lstStyle/>
                    <a:p>
                      <a:pPr>
                        <a:lnSpc>
                          <a:spcPct val="107000"/>
                        </a:lnSpc>
                        <a:spcAft>
                          <a:spcPts val="800"/>
                        </a:spcAft>
                      </a:pPr>
                      <a:r>
                        <a:rPr lang="de-DE" sz="1800" dirty="0" smtClean="0">
                          <a:effectLst/>
                        </a:rPr>
                        <a:t>4.567</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chemeClr val="accent6">
                        <a:lumMod val="40000"/>
                        <a:lumOff val="60000"/>
                      </a:schemeClr>
                    </a:solidFill>
                  </a:tcPr>
                </a:tc>
                <a:tc>
                  <a:txBody>
                    <a:bodyPr/>
                    <a:lstStyle/>
                    <a:p>
                      <a:pPr>
                        <a:lnSpc>
                          <a:spcPct val="107000"/>
                        </a:lnSpc>
                        <a:spcAft>
                          <a:spcPts val="800"/>
                        </a:spcAft>
                      </a:pPr>
                      <a:r>
                        <a:rPr lang="de-DE" sz="1800" dirty="0" smtClean="0">
                          <a:effectLst/>
                        </a:rPr>
                        <a:t>7.293</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chemeClr val="accent6">
                        <a:lumMod val="40000"/>
                        <a:lumOff val="60000"/>
                      </a:schemeClr>
                    </a:solidFill>
                  </a:tcPr>
                </a:tc>
                <a:tc>
                  <a:txBody>
                    <a:bodyPr/>
                    <a:lstStyle/>
                    <a:p>
                      <a:pPr>
                        <a:lnSpc>
                          <a:spcPct val="107000"/>
                        </a:lnSpc>
                        <a:spcAft>
                          <a:spcPts val="800"/>
                        </a:spcAft>
                      </a:pPr>
                      <a:r>
                        <a:rPr lang="de-DE" sz="1800" dirty="0">
                          <a:effectLst/>
                        </a:rPr>
                        <a:t>-</a:t>
                      </a:r>
                      <a:r>
                        <a:rPr lang="de-DE" sz="1800" dirty="0" smtClean="0">
                          <a:effectLst/>
                        </a:rPr>
                        <a:t>2.726</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912465781"/>
                  </a:ext>
                </a:extLst>
              </a:tr>
              <a:tr h="370840">
                <a:tc>
                  <a:txBody>
                    <a:bodyPr/>
                    <a:lstStyle/>
                    <a:p>
                      <a:pPr>
                        <a:lnSpc>
                          <a:spcPct val="107000"/>
                        </a:lnSpc>
                        <a:spcAft>
                          <a:spcPts val="800"/>
                        </a:spcAft>
                      </a:pPr>
                      <a:r>
                        <a:rPr lang="de-DE" sz="1800" dirty="0">
                          <a:effectLst/>
                        </a:rPr>
                        <a:t>Straelen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FFFF00"/>
                    </a:solidFill>
                  </a:tcPr>
                </a:tc>
                <a:tc>
                  <a:txBody>
                    <a:bodyPr/>
                    <a:lstStyle/>
                    <a:p>
                      <a:pPr>
                        <a:lnSpc>
                          <a:spcPct val="107000"/>
                        </a:lnSpc>
                        <a:spcAft>
                          <a:spcPts val="800"/>
                        </a:spcAft>
                      </a:pPr>
                      <a:r>
                        <a:rPr lang="de-DE" sz="1800" dirty="0" smtClean="0">
                          <a:effectLst/>
                        </a:rPr>
                        <a:t>7.463</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FFFF00"/>
                    </a:solidFill>
                  </a:tcPr>
                </a:tc>
                <a:tc>
                  <a:txBody>
                    <a:bodyPr/>
                    <a:lstStyle/>
                    <a:p>
                      <a:pPr>
                        <a:lnSpc>
                          <a:spcPct val="107000"/>
                        </a:lnSpc>
                        <a:spcAft>
                          <a:spcPts val="800"/>
                        </a:spcAft>
                      </a:pPr>
                      <a:r>
                        <a:rPr lang="de-DE" sz="1800" dirty="0" smtClean="0">
                          <a:effectLst/>
                          <a:latin typeface="+mn-lt"/>
                          <a:ea typeface="+mn-ea"/>
                          <a:cs typeface="+mn-cs"/>
                        </a:rPr>
                        <a:t>9.130</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FFFF00"/>
                    </a:solidFill>
                  </a:tcPr>
                </a:tc>
                <a:tc>
                  <a:txBody>
                    <a:bodyPr/>
                    <a:lstStyle/>
                    <a:p>
                      <a:pPr>
                        <a:lnSpc>
                          <a:spcPct val="107000"/>
                        </a:lnSpc>
                        <a:spcAft>
                          <a:spcPts val="800"/>
                        </a:spcAft>
                      </a:pPr>
                      <a:r>
                        <a:rPr lang="de-DE" sz="1800" dirty="0" smtClean="0">
                          <a:effectLst/>
                          <a:latin typeface="+mn-lt"/>
                          <a:ea typeface="+mn-ea"/>
                          <a:cs typeface="+mn-cs"/>
                        </a:rPr>
                        <a:t>5.588</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FFFF00"/>
                    </a:solidFill>
                  </a:tcPr>
                </a:tc>
                <a:tc>
                  <a:txBody>
                    <a:bodyPr/>
                    <a:lstStyle/>
                    <a:p>
                      <a:pPr>
                        <a:lnSpc>
                          <a:spcPct val="107000"/>
                        </a:lnSpc>
                        <a:spcAft>
                          <a:spcPts val="800"/>
                        </a:spcAft>
                      </a:pPr>
                      <a:r>
                        <a:rPr lang="de-DE" sz="1800" dirty="0" smtClean="0">
                          <a:effectLst/>
                        </a:rPr>
                        <a:t>3.940</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FFFF00"/>
                    </a:solidFill>
                  </a:tcPr>
                </a:tc>
                <a:tc>
                  <a:txBody>
                    <a:bodyPr/>
                    <a:lstStyle/>
                    <a:p>
                      <a:pPr>
                        <a:lnSpc>
                          <a:spcPct val="107000"/>
                        </a:lnSpc>
                        <a:spcAft>
                          <a:spcPts val="800"/>
                        </a:spcAft>
                      </a:pPr>
                      <a:r>
                        <a:rPr lang="de-DE" sz="1800" dirty="0" smtClean="0">
                          <a:effectLst/>
                        </a:rPr>
                        <a:t>1.648</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FFFF00"/>
                    </a:solidFill>
                  </a:tcPr>
                </a:tc>
                <a:extLst>
                  <a:ext uri="{0D108BD9-81ED-4DB2-BD59-A6C34878D82A}">
                    <a16:rowId xmlns:a16="http://schemas.microsoft.com/office/drawing/2014/main" val="1018391730"/>
                  </a:ext>
                </a:extLst>
              </a:tr>
            </a:tbl>
          </a:graphicData>
        </a:graphic>
      </p:graphicFrame>
      <p:sp>
        <p:nvSpPr>
          <p:cNvPr id="8" name="Textfeld 7"/>
          <p:cNvSpPr txBox="1"/>
          <p:nvPr/>
        </p:nvSpPr>
        <p:spPr>
          <a:xfrm>
            <a:off x="8466377" y="5786632"/>
            <a:ext cx="3174521" cy="246221"/>
          </a:xfrm>
          <a:prstGeom prst="rect">
            <a:avLst/>
          </a:prstGeom>
          <a:noFill/>
        </p:spPr>
        <p:txBody>
          <a:bodyPr wrap="square" rtlCol="0">
            <a:spAutoFit/>
          </a:bodyPr>
          <a:lstStyle/>
          <a:p>
            <a:r>
              <a:rPr lang="de-DE" sz="1000" i="1" dirty="0" smtClean="0"/>
              <a:t>Quelle: Wirtschaftsförderung Kreis Kleve GmbH</a:t>
            </a:r>
            <a:endParaRPr lang="de-DE" sz="1000" i="1" dirty="0"/>
          </a:p>
        </p:txBody>
      </p:sp>
    </p:spTree>
    <p:extLst>
      <p:ext uri="{BB962C8B-B14F-4D97-AF65-F5344CB8AC3E}">
        <p14:creationId xmlns:p14="http://schemas.microsoft.com/office/powerpoint/2010/main" val="273050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nhaltsplatzhalter 9"/>
          <p:cNvGraphicFramePr>
            <a:graphicFrameLocks noGrp="1"/>
          </p:cNvGraphicFramePr>
          <p:nvPr>
            <p:ph idx="1"/>
            <p:extLst>
              <p:ext uri="{D42A27DB-BD31-4B8C-83A1-F6EECF244321}">
                <p14:modId xmlns:p14="http://schemas.microsoft.com/office/powerpoint/2010/main" val="1921605570"/>
              </p:ext>
            </p:extLst>
          </p:nvPr>
        </p:nvGraphicFramePr>
        <p:xfrm>
          <a:off x="1227600" y="1900800"/>
          <a:ext cx="9745200" cy="3867702"/>
        </p:xfrm>
        <a:graphic>
          <a:graphicData uri="http://schemas.openxmlformats.org/drawingml/2006/chart">
            <c:chart xmlns:c="http://schemas.openxmlformats.org/drawingml/2006/chart" xmlns:r="http://schemas.openxmlformats.org/officeDocument/2006/relationships" r:id="rId2"/>
          </a:graphicData>
        </a:graphic>
      </p:graphicFrame>
      <p:sp>
        <p:nvSpPr>
          <p:cNvPr id="2" name="Foliennummernplatzhalter 1"/>
          <p:cNvSpPr>
            <a:spLocks noGrp="1"/>
          </p:cNvSpPr>
          <p:nvPr>
            <p:ph type="sldNum" sz="quarter" idx="4294967295"/>
          </p:nvPr>
        </p:nvSpPr>
        <p:spPr>
          <a:xfrm>
            <a:off x="8610600" y="6356350"/>
            <a:ext cx="2743200" cy="365125"/>
          </a:xfrm>
        </p:spPr>
        <p:txBody>
          <a:bodyPr/>
          <a:lstStyle/>
          <a:p>
            <a:r>
              <a:rPr lang="de-DE" dirty="0" smtClean="0">
                <a:solidFill>
                  <a:schemeClr val="bg1"/>
                </a:solidFill>
              </a:rPr>
              <a:t>10</a:t>
            </a:r>
            <a:endParaRPr lang="de-DE" dirty="0">
              <a:solidFill>
                <a:schemeClr val="bg1"/>
              </a:solidFill>
            </a:endParaRPr>
          </a:p>
        </p:txBody>
      </p:sp>
      <p:sp>
        <p:nvSpPr>
          <p:cNvPr id="7" name="Titel 4"/>
          <p:cNvSpPr txBox="1">
            <a:spLocks/>
          </p:cNvSpPr>
          <p:nvPr/>
        </p:nvSpPr>
        <p:spPr>
          <a:xfrm>
            <a:off x="1822024" y="280190"/>
            <a:ext cx="9818874" cy="7979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smtClean="0">
                <a:latin typeface="+mn-lt"/>
              </a:rPr>
              <a:t>Gewerbesteuerhebesätze</a:t>
            </a:r>
            <a:endParaRPr lang="de-DE" sz="2400" dirty="0">
              <a:latin typeface="+mn-lt"/>
            </a:endParaRPr>
          </a:p>
        </p:txBody>
      </p:sp>
      <p:sp>
        <p:nvSpPr>
          <p:cNvPr id="8" name="Textfeld 7"/>
          <p:cNvSpPr txBox="1"/>
          <p:nvPr/>
        </p:nvSpPr>
        <p:spPr>
          <a:xfrm>
            <a:off x="327074" y="884045"/>
            <a:ext cx="1112620" cy="369332"/>
          </a:xfrm>
          <a:prstGeom prst="rect">
            <a:avLst/>
          </a:prstGeom>
          <a:noFill/>
        </p:spPr>
        <p:txBody>
          <a:bodyPr wrap="square" rtlCol="0">
            <a:spAutoFit/>
          </a:bodyPr>
          <a:lstStyle/>
          <a:p>
            <a:pPr algn="ctr"/>
            <a:r>
              <a:rPr lang="de-DE" dirty="0" smtClean="0">
                <a:solidFill>
                  <a:srgbClr val="348939"/>
                </a:solidFill>
              </a:rPr>
              <a:t>Steuern</a:t>
            </a:r>
            <a:endParaRPr lang="de-DE" dirty="0">
              <a:solidFill>
                <a:srgbClr val="348939"/>
              </a:solidFill>
            </a:endParaRPr>
          </a:p>
        </p:txBody>
      </p:sp>
      <p:sp>
        <p:nvSpPr>
          <p:cNvPr id="6" name="Textfeld 5"/>
          <p:cNvSpPr txBox="1"/>
          <p:nvPr/>
        </p:nvSpPr>
        <p:spPr>
          <a:xfrm>
            <a:off x="8179279" y="5758774"/>
            <a:ext cx="3174521" cy="246221"/>
          </a:xfrm>
          <a:prstGeom prst="rect">
            <a:avLst/>
          </a:prstGeom>
          <a:noFill/>
        </p:spPr>
        <p:txBody>
          <a:bodyPr wrap="square" rtlCol="0">
            <a:spAutoFit/>
          </a:bodyPr>
          <a:lstStyle/>
          <a:p>
            <a:r>
              <a:rPr lang="de-DE" sz="1000" i="1" dirty="0" smtClean="0"/>
              <a:t>Quelle: MODULDREI NRW Standortvergleich-Straelen</a:t>
            </a:r>
          </a:p>
        </p:txBody>
      </p:sp>
    </p:spTree>
    <p:extLst>
      <p:ext uri="{BB962C8B-B14F-4D97-AF65-F5344CB8AC3E}">
        <p14:creationId xmlns:p14="http://schemas.microsoft.com/office/powerpoint/2010/main" val="31970197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idx="1"/>
            <p:extLst>
              <p:ext uri="{D42A27DB-BD31-4B8C-83A1-F6EECF244321}">
                <p14:modId xmlns:p14="http://schemas.microsoft.com/office/powerpoint/2010/main" val="352497748"/>
              </p:ext>
            </p:extLst>
          </p:nvPr>
        </p:nvGraphicFramePr>
        <p:xfrm>
          <a:off x="1228725" y="1900238"/>
          <a:ext cx="9744075" cy="3858536"/>
        </p:xfrm>
        <a:graphic>
          <a:graphicData uri="http://schemas.openxmlformats.org/drawingml/2006/chart">
            <c:chart xmlns:c="http://schemas.openxmlformats.org/drawingml/2006/chart" xmlns:r="http://schemas.openxmlformats.org/officeDocument/2006/relationships" r:id="rId2"/>
          </a:graphicData>
        </a:graphic>
      </p:graphicFrame>
      <p:sp>
        <p:nvSpPr>
          <p:cNvPr id="4" name="Foliennummernplatzhalter 3"/>
          <p:cNvSpPr>
            <a:spLocks noGrp="1"/>
          </p:cNvSpPr>
          <p:nvPr>
            <p:ph type="sldNum" sz="quarter" idx="4294967295"/>
          </p:nvPr>
        </p:nvSpPr>
        <p:spPr>
          <a:xfrm>
            <a:off x="8610600" y="6356350"/>
            <a:ext cx="2743200" cy="365125"/>
          </a:xfrm>
        </p:spPr>
        <p:txBody>
          <a:bodyPr/>
          <a:lstStyle/>
          <a:p>
            <a:r>
              <a:rPr lang="de-DE" dirty="0" smtClean="0">
                <a:solidFill>
                  <a:schemeClr val="bg1"/>
                </a:solidFill>
              </a:rPr>
              <a:t>11</a:t>
            </a:r>
            <a:endParaRPr lang="de-DE" dirty="0">
              <a:solidFill>
                <a:schemeClr val="bg1"/>
              </a:solidFill>
            </a:endParaRPr>
          </a:p>
        </p:txBody>
      </p:sp>
      <p:sp>
        <p:nvSpPr>
          <p:cNvPr id="9" name="Titel 4"/>
          <p:cNvSpPr>
            <a:spLocks noGrp="1"/>
          </p:cNvSpPr>
          <p:nvPr>
            <p:ph type="title"/>
          </p:nvPr>
        </p:nvSpPr>
        <p:spPr>
          <a:xfrm>
            <a:off x="1822024" y="280190"/>
            <a:ext cx="9818874" cy="797984"/>
          </a:xfrm>
        </p:spPr>
        <p:txBody>
          <a:bodyPr/>
          <a:lstStyle/>
          <a:p>
            <a:r>
              <a:rPr lang="de-DE" sz="3600" dirty="0" smtClean="0">
                <a:latin typeface="+mn-lt"/>
              </a:rPr>
              <a:t>Grundsteuerhebesätze</a:t>
            </a:r>
            <a:endParaRPr lang="de-DE" sz="2400" dirty="0">
              <a:latin typeface="+mn-lt"/>
            </a:endParaRPr>
          </a:p>
        </p:txBody>
      </p:sp>
      <p:sp>
        <p:nvSpPr>
          <p:cNvPr id="10" name="Textfeld 9"/>
          <p:cNvSpPr txBox="1"/>
          <p:nvPr/>
        </p:nvSpPr>
        <p:spPr>
          <a:xfrm>
            <a:off x="327074" y="884045"/>
            <a:ext cx="1122347" cy="369332"/>
          </a:xfrm>
          <a:prstGeom prst="rect">
            <a:avLst/>
          </a:prstGeom>
          <a:noFill/>
        </p:spPr>
        <p:txBody>
          <a:bodyPr wrap="square" rtlCol="0">
            <a:spAutoFit/>
          </a:bodyPr>
          <a:lstStyle/>
          <a:p>
            <a:pPr algn="ctr"/>
            <a:r>
              <a:rPr lang="de-DE" dirty="0" smtClean="0">
                <a:solidFill>
                  <a:srgbClr val="348939"/>
                </a:solidFill>
              </a:rPr>
              <a:t>Steuern</a:t>
            </a:r>
            <a:endParaRPr lang="de-DE" dirty="0">
              <a:solidFill>
                <a:srgbClr val="348939"/>
              </a:solidFill>
            </a:endParaRPr>
          </a:p>
        </p:txBody>
      </p:sp>
      <p:sp>
        <p:nvSpPr>
          <p:cNvPr id="6" name="Textfeld 5"/>
          <p:cNvSpPr txBox="1"/>
          <p:nvPr/>
        </p:nvSpPr>
        <p:spPr>
          <a:xfrm>
            <a:off x="8179279" y="5758774"/>
            <a:ext cx="3174521" cy="246221"/>
          </a:xfrm>
          <a:prstGeom prst="rect">
            <a:avLst/>
          </a:prstGeom>
          <a:noFill/>
        </p:spPr>
        <p:txBody>
          <a:bodyPr wrap="square" rtlCol="0">
            <a:spAutoFit/>
          </a:bodyPr>
          <a:lstStyle/>
          <a:p>
            <a:r>
              <a:rPr lang="de-DE" sz="1000" i="1" dirty="0" smtClean="0"/>
              <a:t>Quelle: MODULDREI NRW Standortvergleich-Straelen</a:t>
            </a:r>
          </a:p>
        </p:txBody>
      </p:sp>
    </p:spTree>
    <p:extLst>
      <p:ext uri="{BB962C8B-B14F-4D97-AF65-F5344CB8AC3E}">
        <p14:creationId xmlns:p14="http://schemas.microsoft.com/office/powerpoint/2010/main" val="34958566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8610600" y="6356350"/>
            <a:ext cx="2743200" cy="365125"/>
          </a:xfrm>
        </p:spPr>
        <p:txBody>
          <a:bodyPr/>
          <a:lstStyle/>
          <a:p>
            <a:r>
              <a:rPr lang="de-DE" dirty="0" smtClean="0">
                <a:solidFill>
                  <a:schemeClr val="bg1"/>
                </a:solidFill>
              </a:rPr>
              <a:t>12</a:t>
            </a:r>
            <a:endParaRPr lang="de-DE" dirty="0">
              <a:solidFill>
                <a:schemeClr val="bg1"/>
              </a:solidFill>
            </a:endParaRPr>
          </a:p>
        </p:txBody>
      </p:sp>
      <p:graphicFrame>
        <p:nvGraphicFramePr>
          <p:cNvPr id="17" name="Inhaltsplatzhalter 16"/>
          <p:cNvGraphicFramePr>
            <a:graphicFrameLocks noGrp="1"/>
          </p:cNvGraphicFramePr>
          <p:nvPr>
            <p:ph idx="1"/>
            <p:extLst>
              <p:ext uri="{D42A27DB-BD31-4B8C-83A1-F6EECF244321}">
                <p14:modId xmlns:p14="http://schemas.microsoft.com/office/powerpoint/2010/main" val="4277160828"/>
              </p:ext>
            </p:extLst>
          </p:nvPr>
        </p:nvGraphicFramePr>
        <p:xfrm>
          <a:off x="1228726" y="1900799"/>
          <a:ext cx="9734346" cy="3887157"/>
        </p:xfrm>
        <a:graphic>
          <a:graphicData uri="http://schemas.openxmlformats.org/drawingml/2006/chart">
            <c:chart xmlns:c="http://schemas.openxmlformats.org/drawingml/2006/chart" xmlns:r="http://schemas.openxmlformats.org/officeDocument/2006/relationships" r:id="rId2"/>
          </a:graphicData>
        </a:graphic>
      </p:graphicFrame>
      <p:sp>
        <p:nvSpPr>
          <p:cNvPr id="7" name="Titel 4"/>
          <p:cNvSpPr txBox="1">
            <a:spLocks/>
          </p:cNvSpPr>
          <p:nvPr/>
        </p:nvSpPr>
        <p:spPr>
          <a:xfrm>
            <a:off x="1822024" y="280190"/>
            <a:ext cx="9818874" cy="7979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smtClean="0">
                <a:latin typeface="+mn-lt"/>
              </a:rPr>
              <a:t>Steuereinnahmekraft</a:t>
            </a:r>
            <a:endParaRPr lang="de-DE" sz="2400" dirty="0">
              <a:latin typeface="+mn-lt"/>
            </a:endParaRPr>
          </a:p>
        </p:txBody>
      </p:sp>
      <p:sp>
        <p:nvSpPr>
          <p:cNvPr id="8" name="Textfeld 7"/>
          <p:cNvSpPr txBox="1"/>
          <p:nvPr/>
        </p:nvSpPr>
        <p:spPr>
          <a:xfrm>
            <a:off x="327074" y="884045"/>
            <a:ext cx="1122347" cy="369332"/>
          </a:xfrm>
          <a:prstGeom prst="rect">
            <a:avLst/>
          </a:prstGeom>
          <a:noFill/>
        </p:spPr>
        <p:txBody>
          <a:bodyPr wrap="square" rtlCol="0">
            <a:spAutoFit/>
          </a:bodyPr>
          <a:lstStyle/>
          <a:p>
            <a:pPr algn="ctr"/>
            <a:r>
              <a:rPr lang="de-DE" dirty="0" smtClean="0">
                <a:solidFill>
                  <a:srgbClr val="348939"/>
                </a:solidFill>
              </a:rPr>
              <a:t>Steuern</a:t>
            </a:r>
            <a:endParaRPr lang="de-DE" dirty="0">
              <a:solidFill>
                <a:srgbClr val="348939"/>
              </a:solidFill>
            </a:endParaRPr>
          </a:p>
        </p:txBody>
      </p:sp>
      <p:sp>
        <p:nvSpPr>
          <p:cNvPr id="6" name="Textfeld 5"/>
          <p:cNvSpPr txBox="1"/>
          <p:nvPr/>
        </p:nvSpPr>
        <p:spPr>
          <a:xfrm>
            <a:off x="8179279" y="5758774"/>
            <a:ext cx="3174521" cy="246221"/>
          </a:xfrm>
          <a:prstGeom prst="rect">
            <a:avLst/>
          </a:prstGeom>
          <a:noFill/>
        </p:spPr>
        <p:txBody>
          <a:bodyPr wrap="square" rtlCol="0">
            <a:spAutoFit/>
          </a:bodyPr>
          <a:lstStyle/>
          <a:p>
            <a:r>
              <a:rPr lang="de-DE" sz="1000" i="1" dirty="0" smtClean="0"/>
              <a:t>Quelle: MODULDREI NRW Standortvergleich-Straelen</a:t>
            </a:r>
          </a:p>
        </p:txBody>
      </p:sp>
    </p:spTree>
    <p:extLst>
      <p:ext uri="{BB962C8B-B14F-4D97-AF65-F5344CB8AC3E}">
        <p14:creationId xmlns:p14="http://schemas.microsoft.com/office/powerpoint/2010/main" val="23026163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nhaltsplatzhalter 6"/>
          <p:cNvGraphicFramePr>
            <a:graphicFrameLocks noGrp="1"/>
          </p:cNvGraphicFramePr>
          <p:nvPr>
            <p:ph idx="1"/>
            <p:extLst>
              <p:ext uri="{D42A27DB-BD31-4B8C-83A1-F6EECF244321}">
                <p14:modId xmlns:p14="http://schemas.microsoft.com/office/powerpoint/2010/main" val="289068250"/>
              </p:ext>
            </p:extLst>
          </p:nvPr>
        </p:nvGraphicFramePr>
        <p:xfrm>
          <a:off x="1228726" y="1900238"/>
          <a:ext cx="9734346" cy="3877992"/>
        </p:xfrm>
        <a:graphic>
          <a:graphicData uri="http://schemas.openxmlformats.org/drawingml/2006/chart">
            <c:chart xmlns:c="http://schemas.openxmlformats.org/drawingml/2006/chart" xmlns:r="http://schemas.openxmlformats.org/officeDocument/2006/relationships" r:id="rId2"/>
          </a:graphicData>
        </a:graphic>
      </p:graphicFrame>
      <p:sp>
        <p:nvSpPr>
          <p:cNvPr id="4" name="Foliennummernplatzhalter 3"/>
          <p:cNvSpPr>
            <a:spLocks noGrp="1"/>
          </p:cNvSpPr>
          <p:nvPr>
            <p:ph type="sldNum" sz="quarter" idx="4294967295"/>
          </p:nvPr>
        </p:nvSpPr>
        <p:spPr>
          <a:xfrm>
            <a:off x="8610600" y="6356350"/>
            <a:ext cx="2743200" cy="365125"/>
          </a:xfrm>
        </p:spPr>
        <p:txBody>
          <a:bodyPr/>
          <a:lstStyle/>
          <a:p>
            <a:r>
              <a:rPr lang="de-DE" dirty="0" smtClean="0">
                <a:solidFill>
                  <a:schemeClr val="bg1"/>
                </a:solidFill>
              </a:rPr>
              <a:t>13</a:t>
            </a:r>
            <a:endParaRPr lang="de-DE" dirty="0">
              <a:solidFill>
                <a:schemeClr val="bg1"/>
              </a:solidFill>
            </a:endParaRPr>
          </a:p>
        </p:txBody>
      </p:sp>
      <p:sp>
        <p:nvSpPr>
          <p:cNvPr id="6" name="Titel 4"/>
          <p:cNvSpPr txBox="1">
            <a:spLocks/>
          </p:cNvSpPr>
          <p:nvPr/>
        </p:nvSpPr>
        <p:spPr>
          <a:xfrm>
            <a:off x="1822024" y="280190"/>
            <a:ext cx="9818874" cy="7979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3200" dirty="0">
              <a:latin typeface="+mn-lt"/>
            </a:endParaRPr>
          </a:p>
        </p:txBody>
      </p:sp>
      <p:sp>
        <p:nvSpPr>
          <p:cNvPr id="14" name="Textfeld 13"/>
          <p:cNvSpPr txBox="1"/>
          <p:nvPr/>
        </p:nvSpPr>
        <p:spPr>
          <a:xfrm>
            <a:off x="327074" y="884045"/>
            <a:ext cx="1112620" cy="369332"/>
          </a:xfrm>
          <a:prstGeom prst="rect">
            <a:avLst/>
          </a:prstGeom>
          <a:noFill/>
        </p:spPr>
        <p:txBody>
          <a:bodyPr wrap="square" rtlCol="0">
            <a:spAutoFit/>
          </a:bodyPr>
          <a:lstStyle/>
          <a:p>
            <a:pPr algn="ctr"/>
            <a:r>
              <a:rPr lang="de-DE" dirty="0" smtClean="0">
                <a:solidFill>
                  <a:srgbClr val="348939"/>
                </a:solidFill>
              </a:rPr>
              <a:t>Kaufkraft</a:t>
            </a:r>
            <a:endParaRPr lang="de-DE" dirty="0">
              <a:solidFill>
                <a:srgbClr val="348939"/>
              </a:solidFill>
            </a:endParaRPr>
          </a:p>
        </p:txBody>
      </p:sp>
      <p:sp>
        <p:nvSpPr>
          <p:cNvPr id="8" name="Textfeld 7"/>
          <p:cNvSpPr txBox="1"/>
          <p:nvPr/>
        </p:nvSpPr>
        <p:spPr>
          <a:xfrm>
            <a:off x="8179279" y="5758774"/>
            <a:ext cx="3174521" cy="246221"/>
          </a:xfrm>
          <a:prstGeom prst="rect">
            <a:avLst/>
          </a:prstGeom>
          <a:noFill/>
        </p:spPr>
        <p:txBody>
          <a:bodyPr wrap="square" rtlCol="0">
            <a:spAutoFit/>
          </a:bodyPr>
          <a:lstStyle/>
          <a:p>
            <a:r>
              <a:rPr lang="de-DE" sz="1000" i="1" dirty="0" smtClean="0"/>
              <a:t>Quelle: MODULDREI NRW Standortvergleich-Straelen</a:t>
            </a:r>
          </a:p>
        </p:txBody>
      </p:sp>
      <p:sp>
        <p:nvSpPr>
          <p:cNvPr id="12" name="Titel 4"/>
          <p:cNvSpPr>
            <a:spLocks noGrp="1"/>
          </p:cNvSpPr>
          <p:nvPr>
            <p:ph type="title"/>
          </p:nvPr>
        </p:nvSpPr>
        <p:spPr>
          <a:xfrm>
            <a:off x="1822024" y="280190"/>
            <a:ext cx="9818874" cy="797984"/>
          </a:xfrm>
        </p:spPr>
        <p:txBody>
          <a:bodyPr/>
          <a:lstStyle/>
          <a:p>
            <a:r>
              <a:rPr lang="de-DE" sz="3600" dirty="0" smtClean="0">
                <a:latin typeface="+mn-lt"/>
              </a:rPr>
              <a:t>Kaufkraftindex</a:t>
            </a:r>
            <a:endParaRPr lang="de-DE" sz="2400" dirty="0">
              <a:latin typeface="+mn-lt"/>
            </a:endParaRPr>
          </a:p>
        </p:txBody>
      </p:sp>
      <p:sp>
        <p:nvSpPr>
          <p:cNvPr id="15" name="Titel 4"/>
          <p:cNvSpPr txBox="1">
            <a:spLocks/>
          </p:cNvSpPr>
          <p:nvPr/>
        </p:nvSpPr>
        <p:spPr>
          <a:xfrm>
            <a:off x="1822024" y="884045"/>
            <a:ext cx="9818874" cy="7979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dirty="0">
                <a:latin typeface="+mn-lt"/>
              </a:rPr>
              <a:t>verfügbares Einkommen der privaten Haushalte je Einwohner </a:t>
            </a:r>
            <a:endParaRPr lang="de-DE" sz="2400" dirty="0" smtClean="0">
              <a:latin typeface="+mn-lt"/>
            </a:endParaRPr>
          </a:p>
          <a:p>
            <a:r>
              <a:rPr lang="de-DE" sz="2400" dirty="0" smtClean="0">
                <a:latin typeface="+mn-lt"/>
              </a:rPr>
              <a:t>in </a:t>
            </a:r>
            <a:r>
              <a:rPr lang="de-DE" sz="2400" dirty="0">
                <a:latin typeface="+mn-lt"/>
              </a:rPr>
              <a:t>Relation zu </a:t>
            </a:r>
            <a:r>
              <a:rPr lang="de-DE" sz="2400" dirty="0" smtClean="0">
                <a:latin typeface="+mn-lt"/>
              </a:rPr>
              <a:t>NRW (NRW Ø = 100</a:t>
            </a:r>
            <a:r>
              <a:rPr lang="de-DE" sz="2400" dirty="0">
                <a:latin typeface="+mn-lt"/>
              </a:rPr>
              <a:t>)</a:t>
            </a:r>
          </a:p>
        </p:txBody>
      </p:sp>
    </p:spTree>
    <p:extLst>
      <p:ext uri="{BB962C8B-B14F-4D97-AF65-F5344CB8AC3E}">
        <p14:creationId xmlns:p14="http://schemas.microsoft.com/office/powerpoint/2010/main" val="3830202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4"/>
          <p:cNvSpPr>
            <a:spLocks noGrp="1"/>
          </p:cNvSpPr>
          <p:nvPr>
            <p:ph type="title"/>
          </p:nvPr>
        </p:nvSpPr>
        <p:spPr>
          <a:xfrm>
            <a:off x="1822024" y="280190"/>
            <a:ext cx="9818874" cy="797984"/>
          </a:xfrm>
        </p:spPr>
        <p:txBody>
          <a:bodyPr/>
          <a:lstStyle/>
          <a:p>
            <a:r>
              <a:rPr lang="de-DE" sz="3600" dirty="0" smtClean="0">
                <a:latin typeface="+mn-lt"/>
              </a:rPr>
              <a:t>Einzelhandelszentralität</a:t>
            </a:r>
            <a:endParaRPr lang="de-DE" sz="2400" dirty="0">
              <a:latin typeface="+mn-lt"/>
            </a:endParaRPr>
          </a:p>
        </p:txBody>
      </p:sp>
      <p:sp>
        <p:nvSpPr>
          <p:cNvPr id="6" name="Textfeld 5"/>
          <p:cNvSpPr txBox="1"/>
          <p:nvPr/>
        </p:nvSpPr>
        <p:spPr>
          <a:xfrm>
            <a:off x="258835" y="893508"/>
            <a:ext cx="1283362" cy="369332"/>
          </a:xfrm>
          <a:prstGeom prst="rect">
            <a:avLst/>
          </a:prstGeom>
          <a:noFill/>
        </p:spPr>
        <p:txBody>
          <a:bodyPr wrap="square" rtlCol="0">
            <a:spAutoFit/>
          </a:bodyPr>
          <a:lstStyle/>
          <a:p>
            <a:pPr algn="ctr"/>
            <a:r>
              <a:rPr lang="de-DE" dirty="0" smtClean="0">
                <a:solidFill>
                  <a:srgbClr val="348939"/>
                </a:solidFill>
              </a:rPr>
              <a:t>Zentralität</a:t>
            </a:r>
            <a:endParaRPr lang="de-DE" dirty="0">
              <a:solidFill>
                <a:srgbClr val="348939"/>
              </a:solidFill>
            </a:endParaRPr>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1198559056"/>
              </p:ext>
            </p:extLst>
          </p:nvPr>
        </p:nvGraphicFramePr>
        <p:xfrm>
          <a:off x="1228725" y="1900238"/>
          <a:ext cx="10125075" cy="3762375"/>
        </p:xfrm>
        <a:graphic>
          <a:graphicData uri="http://schemas.openxmlformats.org/drawingml/2006/chart">
            <c:chart xmlns:c="http://schemas.openxmlformats.org/drawingml/2006/chart" xmlns:r="http://schemas.openxmlformats.org/officeDocument/2006/relationships" r:id="rId2"/>
          </a:graphicData>
        </a:graphic>
      </p:graphicFrame>
      <p:sp>
        <p:nvSpPr>
          <p:cNvPr id="8" name="Foliennummernplatzhalter 3"/>
          <p:cNvSpPr txBox="1">
            <a:spLocks/>
          </p:cNvSpPr>
          <p:nvPr/>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smtClean="0">
                <a:solidFill>
                  <a:schemeClr val="bg1"/>
                </a:solidFill>
              </a:rPr>
              <a:t>14</a:t>
            </a:r>
            <a:endParaRPr lang="de-DE" dirty="0">
              <a:solidFill>
                <a:schemeClr val="bg1"/>
              </a:solidFill>
            </a:endParaRPr>
          </a:p>
        </p:txBody>
      </p:sp>
      <p:sp>
        <p:nvSpPr>
          <p:cNvPr id="11" name="Textfeld 10"/>
          <p:cNvSpPr txBox="1"/>
          <p:nvPr/>
        </p:nvSpPr>
        <p:spPr>
          <a:xfrm>
            <a:off x="8466377" y="5786632"/>
            <a:ext cx="3174521" cy="246221"/>
          </a:xfrm>
          <a:prstGeom prst="rect">
            <a:avLst/>
          </a:prstGeom>
          <a:noFill/>
        </p:spPr>
        <p:txBody>
          <a:bodyPr wrap="square" rtlCol="0">
            <a:spAutoFit/>
          </a:bodyPr>
          <a:lstStyle/>
          <a:p>
            <a:r>
              <a:rPr lang="de-DE" sz="1000" i="1" dirty="0" smtClean="0"/>
              <a:t>Quelle: Wirtschaftsförderung Kreis Kleve GmbH</a:t>
            </a:r>
            <a:endParaRPr lang="de-DE" sz="1000" i="1" dirty="0"/>
          </a:p>
        </p:txBody>
      </p:sp>
    </p:spTree>
    <p:extLst>
      <p:ext uri="{BB962C8B-B14F-4D97-AF65-F5344CB8AC3E}">
        <p14:creationId xmlns:p14="http://schemas.microsoft.com/office/powerpoint/2010/main" val="551897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2"/>
          <a:stretch>
            <a:fillRect/>
          </a:stretch>
        </p:blipFill>
        <p:spPr>
          <a:xfrm>
            <a:off x="9097607" y="1388067"/>
            <a:ext cx="2249684" cy="924646"/>
          </a:xfrm>
          <a:prstGeom prst="rect">
            <a:avLst/>
          </a:prstGeom>
        </p:spPr>
      </p:pic>
      <p:pic>
        <p:nvPicPr>
          <p:cNvPr id="8" name="Grafik 7"/>
          <p:cNvPicPr>
            <a:picLocks noChangeAspect="1"/>
          </p:cNvPicPr>
          <p:nvPr/>
        </p:nvPicPr>
        <p:blipFill>
          <a:blip r:embed="rId3">
            <a:extLst>
              <a:ext uri="{BEBA8EAE-BF5A-486C-A8C5-ECC9F3942E4B}">
                <a14:imgProps xmlns:a14="http://schemas.microsoft.com/office/drawing/2010/main">
                  <a14:imgLayer r:embed="rId4">
                    <a14:imgEffect>
                      <a14:backgroundRemoval t="2632" b="98684" l="0" r="100000"/>
                    </a14:imgEffect>
                  </a14:imgLayer>
                </a14:imgProps>
              </a:ext>
            </a:extLst>
          </a:blip>
          <a:stretch>
            <a:fillRect/>
          </a:stretch>
        </p:blipFill>
        <p:spPr>
          <a:xfrm>
            <a:off x="709362" y="1389153"/>
            <a:ext cx="1302889" cy="1164936"/>
          </a:xfrm>
          <a:prstGeom prst="rect">
            <a:avLst/>
          </a:prstGeom>
        </p:spPr>
      </p:pic>
      <p:pic>
        <p:nvPicPr>
          <p:cNvPr id="10" name="Grafik 9"/>
          <p:cNvPicPr>
            <a:picLocks noChangeAspect="1"/>
          </p:cNvPicPr>
          <p:nvPr/>
        </p:nvPicPr>
        <p:blipFill>
          <a:blip r:embed="rId5"/>
          <a:stretch>
            <a:fillRect/>
          </a:stretch>
        </p:blipFill>
        <p:spPr>
          <a:xfrm>
            <a:off x="9047747" y="2252874"/>
            <a:ext cx="2056058" cy="1077431"/>
          </a:xfrm>
          <a:prstGeom prst="rect">
            <a:avLst/>
          </a:prstGeom>
        </p:spPr>
      </p:pic>
      <p:pic>
        <p:nvPicPr>
          <p:cNvPr id="11" name="Grafik 10"/>
          <p:cNvPicPr>
            <a:picLocks noChangeAspect="1"/>
          </p:cNvPicPr>
          <p:nvPr/>
        </p:nvPicPr>
        <p:blipFill>
          <a:blip r:embed="rId6"/>
          <a:stretch>
            <a:fillRect/>
          </a:stretch>
        </p:blipFill>
        <p:spPr>
          <a:xfrm>
            <a:off x="634652" y="2522602"/>
            <a:ext cx="2054839" cy="840616"/>
          </a:xfrm>
          <a:prstGeom prst="rect">
            <a:avLst/>
          </a:prstGeom>
        </p:spPr>
      </p:pic>
      <p:pic>
        <p:nvPicPr>
          <p:cNvPr id="12" name="Grafik 11"/>
          <p:cNvPicPr>
            <a:picLocks noChangeAspect="1"/>
          </p:cNvPicPr>
          <p:nvPr/>
        </p:nvPicPr>
        <p:blipFill>
          <a:blip r:embed="rId7"/>
          <a:stretch>
            <a:fillRect/>
          </a:stretch>
        </p:blipFill>
        <p:spPr>
          <a:xfrm>
            <a:off x="3256734" y="2535271"/>
            <a:ext cx="2892714" cy="789424"/>
          </a:xfrm>
          <a:prstGeom prst="rect">
            <a:avLst/>
          </a:prstGeom>
        </p:spPr>
      </p:pic>
      <p:pic>
        <p:nvPicPr>
          <p:cNvPr id="13" name="Grafik 12"/>
          <p:cNvPicPr>
            <a:picLocks noChangeAspect="1"/>
          </p:cNvPicPr>
          <p:nvPr/>
        </p:nvPicPr>
        <p:blipFill>
          <a:blip r:embed="rId8"/>
          <a:stretch>
            <a:fillRect/>
          </a:stretch>
        </p:blipFill>
        <p:spPr>
          <a:xfrm>
            <a:off x="3256734" y="3720502"/>
            <a:ext cx="3314789" cy="496226"/>
          </a:xfrm>
          <a:prstGeom prst="rect">
            <a:avLst/>
          </a:prstGeom>
        </p:spPr>
      </p:pic>
      <p:pic>
        <p:nvPicPr>
          <p:cNvPr id="14" name="Grafik 13"/>
          <p:cNvPicPr>
            <a:picLocks noChangeAspect="1"/>
          </p:cNvPicPr>
          <p:nvPr/>
        </p:nvPicPr>
        <p:blipFill>
          <a:blip r:embed="rId9"/>
          <a:stretch>
            <a:fillRect/>
          </a:stretch>
        </p:blipFill>
        <p:spPr>
          <a:xfrm>
            <a:off x="6831162" y="3535379"/>
            <a:ext cx="2101796" cy="754931"/>
          </a:xfrm>
          <a:prstGeom prst="rect">
            <a:avLst/>
          </a:prstGeom>
        </p:spPr>
      </p:pic>
      <p:sp>
        <p:nvSpPr>
          <p:cNvPr id="15" name="Foliennummernplatzhalter 14"/>
          <p:cNvSpPr>
            <a:spLocks noGrp="1"/>
          </p:cNvSpPr>
          <p:nvPr>
            <p:ph type="sldNum" sz="quarter" idx="4294967295"/>
          </p:nvPr>
        </p:nvSpPr>
        <p:spPr>
          <a:xfrm>
            <a:off x="8610600" y="6356350"/>
            <a:ext cx="2743200" cy="365125"/>
          </a:xfrm>
        </p:spPr>
        <p:txBody>
          <a:bodyPr/>
          <a:lstStyle/>
          <a:p>
            <a:r>
              <a:rPr lang="de-DE" dirty="0" smtClean="0">
                <a:solidFill>
                  <a:schemeClr val="bg1"/>
                </a:solidFill>
              </a:rPr>
              <a:t>15</a:t>
            </a:r>
            <a:endParaRPr lang="de-DE" dirty="0">
              <a:solidFill>
                <a:schemeClr val="bg1"/>
              </a:solidFill>
            </a:endParaRPr>
          </a:p>
        </p:txBody>
      </p:sp>
      <p:pic>
        <p:nvPicPr>
          <p:cNvPr id="2" name="Grafik 1"/>
          <p:cNvPicPr>
            <a:picLocks noChangeAspect="1"/>
          </p:cNvPicPr>
          <p:nvPr/>
        </p:nvPicPr>
        <p:blipFill>
          <a:blip r:embed="rId10"/>
          <a:stretch>
            <a:fillRect/>
          </a:stretch>
        </p:blipFill>
        <p:spPr>
          <a:xfrm>
            <a:off x="4914128" y="1255260"/>
            <a:ext cx="2353052" cy="1137309"/>
          </a:xfrm>
          <a:prstGeom prst="rect">
            <a:avLst/>
          </a:prstGeom>
        </p:spPr>
      </p:pic>
      <p:pic>
        <p:nvPicPr>
          <p:cNvPr id="3" name="Grafik 2"/>
          <p:cNvPicPr>
            <a:picLocks noChangeAspect="1"/>
          </p:cNvPicPr>
          <p:nvPr/>
        </p:nvPicPr>
        <p:blipFill>
          <a:blip r:embed="rId11"/>
          <a:stretch>
            <a:fillRect/>
          </a:stretch>
        </p:blipFill>
        <p:spPr>
          <a:xfrm>
            <a:off x="433104" y="3478269"/>
            <a:ext cx="2457937" cy="1014665"/>
          </a:xfrm>
          <a:prstGeom prst="rect">
            <a:avLst/>
          </a:prstGeom>
        </p:spPr>
      </p:pic>
      <p:pic>
        <p:nvPicPr>
          <p:cNvPr id="4" name="Grafik 3"/>
          <p:cNvPicPr>
            <a:picLocks noChangeAspect="1"/>
          </p:cNvPicPr>
          <p:nvPr/>
        </p:nvPicPr>
        <p:blipFill>
          <a:blip r:embed="rId12"/>
          <a:stretch>
            <a:fillRect/>
          </a:stretch>
        </p:blipFill>
        <p:spPr>
          <a:xfrm>
            <a:off x="3619306" y="4563884"/>
            <a:ext cx="1778040" cy="900087"/>
          </a:xfrm>
          <a:prstGeom prst="rect">
            <a:avLst/>
          </a:prstGeom>
        </p:spPr>
      </p:pic>
      <p:pic>
        <p:nvPicPr>
          <p:cNvPr id="16" name="Grafik 15"/>
          <p:cNvPicPr>
            <a:picLocks noChangeAspect="1"/>
          </p:cNvPicPr>
          <p:nvPr/>
        </p:nvPicPr>
        <p:blipFill>
          <a:blip r:embed="rId13"/>
          <a:stretch>
            <a:fillRect/>
          </a:stretch>
        </p:blipFill>
        <p:spPr>
          <a:xfrm>
            <a:off x="750190" y="4432508"/>
            <a:ext cx="2143667" cy="1191879"/>
          </a:xfrm>
          <a:prstGeom prst="rect">
            <a:avLst/>
          </a:prstGeom>
        </p:spPr>
      </p:pic>
      <p:pic>
        <p:nvPicPr>
          <p:cNvPr id="17" name="Grafik 16"/>
          <p:cNvPicPr>
            <a:picLocks noChangeAspect="1"/>
          </p:cNvPicPr>
          <p:nvPr/>
        </p:nvPicPr>
        <p:blipFill>
          <a:blip r:embed="rId14"/>
          <a:stretch>
            <a:fillRect/>
          </a:stretch>
        </p:blipFill>
        <p:spPr>
          <a:xfrm>
            <a:off x="9070816" y="3368637"/>
            <a:ext cx="2276475" cy="981075"/>
          </a:xfrm>
          <a:prstGeom prst="rect">
            <a:avLst/>
          </a:prstGeom>
        </p:spPr>
      </p:pic>
      <p:pic>
        <p:nvPicPr>
          <p:cNvPr id="18" name="Grafik 17"/>
          <p:cNvPicPr>
            <a:picLocks noChangeAspect="1"/>
          </p:cNvPicPr>
          <p:nvPr/>
        </p:nvPicPr>
        <p:blipFill>
          <a:blip r:embed="rId15"/>
          <a:stretch>
            <a:fillRect/>
          </a:stretch>
        </p:blipFill>
        <p:spPr>
          <a:xfrm>
            <a:off x="6831162" y="2418466"/>
            <a:ext cx="1972559" cy="1023035"/>
          </a:xfrm>
          <a:prstGeom prst="rect">
            <a:avLst/>
          </a:prstGeom>
        </p:spPr>
      </p:pic>
      <p:pic>
        <p:nvPicPr>
          <p:cNvPr id="19" name="Grafik 18"/>
          <p:cNvPicPr>
            <a:picLocks noChangeAspect="1"/>
          </p:cNvPicPr>
          <p:nvPr/>
        </p:nvPicPr>
        <p:blipFill>
          <a:blip r:embed="rId16"/>
          <a:stretch>
            <a:fillRect/>
          </a:stretch>
        </p:blipFill>
        <p:spPr>
          <a:xfrm>
            <a:off x="6122795" y="4577956"/>
            <a:ext cx="1828250" cy="909018"/>
          </a:xfrm>
          <a:prstGeom prst="rect">
            <a:avLst/>
          </a:prstGeom>
        </p:spPr>
      </p:pic>
      <p:pic>
        <p:nvPicPr>
          <p:cNvPr id="20" name="Grafik 19"/>
          <p:cNvPicPr>
            <a:picLocks noChangeAspect="1"/>
          </p:cNvPicPr>
          <p:nvPr/>
        </p:nvPicPr>
        <p:blipFill>
          <a:blip r:embed="rId17"/>
          <a:stretch>
            <a:fillRect/>
          </a:stretch>
        </p:blipFill>
        <p:spPr>
          <a:xfrm>
            <a:off x="8676494" y="4530812"/>
            <a:ext cx="2256409" cy="933159"/>
          </a:xfrm>
          <a:prstGeom prst="rect">
            <a:avLst/>
          </a:prstGeom>
        </p:spPr>
      </p:pic>
      <p:pic>
        <p:nvPicPr>
          <p:cNvPr id="21" name="Grafik 20"/>
          <p:cNvPicPr>
            <a:picLocks noChangeAspect="1"/>
          </p:cNvPicPr>
          <p:nvPr/>
        </p:nvPicPr>
        <p:blipFill>
          <a:blip r:embed="rId18"/>
          <a:stretch>
            <a:fillRect/>
          </a:stretch>
        </p:blipFill>
        <p:spPr>
          <a:xfrm>
            <a:off x="7147350" y="1268559"/>
            <a:ext cx="1695450" cy="1076325"/>
          </a:xfrm>
          <a:prstGeom prst="rect">
            <a:avLst/>
          </a:prstGeom>
        </p:spPr>
      </p:pic>
      <p:sp>
        <p:nvSpPr>
          <p:cNvPr id="23" name="Titel 4"/>
          <p:cNvSpPr>
            <a:spLocks noGrp="1"/>
          </p:cNvSpPr>
          <p:nvPr>
            <p:ph type="title"/>
          </p:nvPr>
        </p:nvSpPr>
        <p:spPr>
          <a:xfrm>
            <a:off x="1822024" y="280190"/>
            <a:ext cx="9818874" cy="797984"/>
          </a:xfrm>
        </p:spPr>
        <p:txBody>
          <a:bodyPr/>
          <a:lstStyle/>
          <a:p>
            <a:r>
              <a:rPr lang="de-DE" sz="3600" dirty="0" smtClean="0">
                <a:latin typeface="+mn-lt"/>
              </a:rPr>
              <a:t>Große Wirtschaftskraft</a:t>
            </a:r>
            <a:endParaRPr lang="de-DE" sz="2400" dirty="0">
              <a:latin typeface="+mn-lt"/>
            </a:endParaRPr>
          </a:p>
        </p:txBody>
      </p:sp>
      <p:sp>
        <p:nvSpPr>
          <p:cNvPr id="24" name="Textfeld 23"/>
          <p:cNvSpPr txBox="1"/>
          <p:nvPr/>
        </p:nvSpPr>
        <p:spPr>
          <a:xfrm>
            <a:off x="288077" y="884045"/>
            <a:ext cx="1229438" cy="369332"/>
          </a:xfrm>
          <a:prstGeom prst="rect">
            <a:avLst/>
          </a:prstGeom>
          <a:noFill/>
        </p:spPr>
        <p:txBody>
          <a:bodyPr wrap="square" rtlCol="0">
            <a:spAutoFit/>
          </a:bodyPr>
          <a:lstStyle/>
          <a:p>
            <a:pPr algn="ctr"/>
            <a:r>
              <a:rPr lang="de-DE" dirty="0" smtClean="0">
                <a:solidFill>
                  <a:srgbClr val="348939"/>
                </a:solidFill>
              </a:rPr>
              <a:t>Wirtschaft</a:t>
            </a:r>
            <a:endParaRPr lang="de-DE" dirty="0">
              <a:solidFill>
                <a:srgbClr val="348939"/>
              </a:solidFill>
            </a:endParaRPr>
          </a:p>
        </p:txBody>
      </p:sp>
      <p:pic>
        <p:nvPicPr>
          <p:cNvPr id="5" name="Grafik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36656" y="1525447"/>
            <a:ext cx="2732628" cy="734641"/>
          </a:xfrm>
          <a:prstGeom prst="rect">
            <a:avLst/>
          </a:prstGeom>
        </p:spPr>
      </p:pic>
      <p:sp>
        <p:nvSpPr>
          <p:cNvPr id="6" name="Textfeld 5"/>
          <p:cNvSpPr txBox="1"/>
          <p:nvPr/>
        </p:nvSpPr>
        <p:spPr>
          <a:xfrm>
            <a:off x="9908141" y="5416041"/>
            <a:ext cx="2278188" cy="461665"/>
          </a:xfrm>
          <a:prstGeom prst="rect">
            <a:avLst/>
          </a:prstGeom>
          <a:noFill/>
        </p:spPr>
        <p:txBody>
          <a:bodyPr wrap="none" rtlCol="0">
            <a:spAutoFit/>
          </a:bodyPr>
          <a:lstStyle/>
          <a:p>
            <a:r>
              <a:rPr lang="de-DE" sz="2400" dirty="0"/>
              <a:t>u</a:t>
            </a:r>
            <a:r>
              <a:rPr lang="de-DE" sz="2400" dirty="0" smtClean="0"/>
              <a:t>nd viele mehr…</a:t>
            </a:r>
            <a:endParaRPr lang="de-DE" sz="2400" dirty="0"/>
          </a:p>
        </p:txBody>
      </p:sp>
    </p:spTree>
    <p:extLst>
      <p:ext uri="{BB962C8B-B14F-4D97-AF65-F5344CB8AC3E}">
        <p14:creationId xmlns:p14="http://schemas.microsoft.com/office/powerpoint/2010/main" val="29682082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4"/>
          <p:cNvSpPr txBox="1">
            <a:spLocks/>
          </p:cNvSpPr>
          <p:nvPr/>
        </p:nvSpPr>
        <p:spPr>
          <a:xfrm>
            <a:off x="1822024" y="280190"/>
            <a:ext cx="9818874" cy="7979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smtClean="0">
                <a:latin typeface="+mn-lt"/>
              </a:rPr>
              <a:t>Neuste Gewerbegebiete</a:t>
            </a:r>
            <a:endParaRPr lang="de-DE" sz="2400" dirty="0">
              <a:latin typeface="+mn-lt"/>
            </a:endParaRPr>
          </a:p>
        </p:txBody>
      </p:sp>
      <p:sp>
        <p:nvSpPr>
          <p:cNvPr id="10" name="Textfeld 9"/>
          <p:cNvSpPr txBox="1"/>
          <p:nvPr/>
        </p:nvSpPr>
        <p:spPr>
          <a:xfrm>
            <a:off x="288077" y="884045"/>
            <a:ext cx="1229438" cy="369332"/>
          </a:xfrm>
          <a:prstGeom prst="rect">
            <a:avLst/>
          </a:prstGeom>
          <a:noFill/>
        </p:spPr>
        <p:txBody>
          <a:bodyPr wrap="square" rtlCol="0">
            <a:spAutoFit/>
          </a:bodyPr>
          <a:lstStyle/>
          <a:p>
            <a:pPr algn="ctr"/>
            <a:r>
              <a:rPr lang="de-DE" dirty="0" smtClean="0">
                <a:solidFill>
                  <a:srgbClr val="348939"/>
                </a:solidFill>
              </a:rPr>
              <a:t>Wirtschaft</a:t>
            </a:r>
            <a:endParaRPr lang="de-DE" dirty="0">
              <a:solidFill>
                <a:srgbClr val="348939"/>
              </a:solidFill>
            </a:endParaRPr>
          </a:p>
        </p:txBody>
      </p:sp>
      <p:sp>
        <p:nvSpPr>
          <p:cNvPr id="11" name="Foliennummernplatzhalter 14"/>
          <p:cNvSpPr txBox="1">
            <a:spLocks/>
          </p:cNvSpPr>
          <p:nvPr/>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smtClean="0">
                <a:solidFill>
                  <a:schemeClr val="bg1"/>
                </a:solidFill>
              </a:rPr>
              <a:t>16</a:t>
            </a:r>
            <a:endParaRPr lang="de-DE" dirty="0">
              <a:solidFill>
                <a:schemeClr val="bg1"/>
              </a:solidFill>
            </a:endParaRPr>
          </a:p>
        </p:txBody>
      </p:sp>
      <p:pic>
        <p:nvPicPr>
          <p:cNvPr id="13" name="Grafik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6822" y="1974714"/>
            <a:ext cx="5553783" cy="3753037"/>
          </a:xfrm>
          <a:prstGeom prst="rect">
            <a:avLst/>
          </a:prstGeom>
        </p:spPr>
      </p:pic>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30" y="1974715"/>
            <a:ext cx="5750989" cy="3753037"/>
          </a:xfrm>
          <a:prstGeom prst="rect">
            <a:avLst/>
          </a:prstGeom>
        </p:spPr>
      </p:pic>
      <p:sp>
        <p:nvSpPr>
          <p:cNvPr id="17" name="Textfeld 16"/>
          <p:cNvSpPr txBox="1"/>
          <p:nvPr/>
        </p:nvSpPr>
        <p:spPr>
          <a:xfrm>
            <a:off x="281330" y="1605383"/>
            <a:ext cx="5750989" cy="369332"/>
          </a:xfrm>
          <a:prstGeom prst="rect">
            <a:avLst/>
          </a:prstGeom>
          <a:noFill/>
          <a:ln>
            <a:solidFill>
              <a:schemeClr val="bg2"/>
            </a:solidFill>
          </a:ln>
        </p:spPr>
        <p:txBody>
          <a:bodyPr wrap="square" rtlCol="0">
            <a:spAutoFit/>
          </a:bodyPr>
          <a:lstStyle/>
          <a:p>
            <a:pPr algn="ctr"/>
            <a:r>
              <a:rPr lang="de-DE" dirty="0" smtClean="0"/>
              <a:t>Gewerbegebiet </a:t>
            </a:r>
            <a:r>
              <a:rPr lang="de-DE" dirty="0" err="1" smtClean="0"/>
              <a:t>Hetzert</a:t>
            </a:r>
            <a:endParaRPr lang="de-DE" dirty="0"/>
          </a:p>
        </p:txBody>
      </p:sp>
      <p:sp>
        <p:nvSpPr>
          <p:cNvPr id="18" name="Textfeld 17"/>
          <p:cNvSpPr txBox="1"/>
          <p:nvPr/>
        </p:nvSpPr>
        <p:spPr>
          <a:xfrm>
            <a:off x="6336822" y="1605382"/>
            <a:ext cx="5553784" cy="369332"/>
          </a:xfrm>
          <a:prstGeom prst="rect">
            <a:avLst/>
          </a:prstGeom>
          <a:noFill/>
          <a:ln>
            <a:solidFill>
              <a:schemeClr val="bg2"/>
            </a:solidFill>
          </a:ln>
        </p:spPr>
        <p:txBody>
          <a:bodyPr wrap="square" rtlCol="0">
            <a:spAutoFit/>
          </a:bodyPr>
          <a:lstStyle/>
          <a:p>
            <a:pPr algn="ctr"/>
            <a:r>
              <a:rPr lang="de-DE" dirty="0" smtClean="0"/>
              <a:t>Gewerbegebiet </a:t>
            </a:r>
            <a:r>
              <a:rPr lang="de-DE" dirty="0" err="1" smtClean="0"/>
              <a:t>Herongen</a:t>
            </a:r>
            <a:endParaRPr lang="de-DE" dirty="0"/>
          </a:p>
        </p:txBody>
      </p:sp>
    </p:spTree>
    <p:extLst>
      <p:ext uri="{BB962C8B-B14F-4D97-AF65-F5344CB8AC3E}">
        <p14:creationId xmlns:p14="http://schemas.microsoft.com/office/powerpoint/2010/main" val="4360814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6943" r="6943"/>
          <a:stretch>
            <a:fillRect/>
          </a:stretch>
        </p:blipFill>
        <p:spPr>
          <a:xfrm>
            <a:off x="6616800" y="1253378"/>
            <a:ext cx="2832944" cy="2350825"/>
          </a:xfrm>
        </p:spPr>
      </p:pic>
      <p:sp>
        <p:nvSpPr>
          <p:cNvPr id="10" name="Textplatzhalter 9"/>
          <p:cNvSpPr>
            <a:spLocks noGrp="1"/>
          </p:cNvSpPr>
          <p:nvPr>
            <p:ph type="body" sz="quarter" idx="15"/>
          </p:nvPr>
        </p:nvSpPr>
        <p:spPr/>
        <p:txBody>
          <a:bodyPr/>
          <a:lstStyle/>
          <a:p>
            <a:pPr marL="342900" indent="-342900">
              <a:buClr>
                <a:srgbClr val="2F9330"/>
              </a:buClr>
              <a:buSzPct val="80000"/>
              <a:buFont typeface="Wingdings" panose="05000000000000000000" pitchFamily="2" charset="2"/>
              <a:buChar char="Ø"/>
            </a:pPr>
            <a:r>
              <a:rPr lang="de-DE" sz="1800" dirty="0" smtClean="0"/>
              <a:t>Straelen liegt zentral im größten zusammenhängenden Gartenbaugebiet Europas</a:t>
            </a:r>
          </a:p>
          <a:p>
            <a:pPr marL="342900" indent="-342900">
              <a:buClr>
                <a:srgbClr val="2F9330"/>
              </a:buClr>
              <a:buSzPct val="80000"/>
              <a:buFont typeface="Wingdings" panose="05000000000000000000" pitchFamily="2" charset="2"/>
              <a:buChar char="Ø"/>
            </a:pPr>
            <a:r>
              <a:rPr lang="de-DE" sz="1800" dirty="0"/>
              <a:t>c</a:t>
            </a:r>
            <a:r>
              <a:rPr lang="de-DE" sz="1800" dirty="0" smtClean="0"/>
              <a:t>a. 200 Gartenbaubetriebe in Straelen</a:t>
            </a:r>
          </a:p>
          <a:p>
            <a:pPr marL="342900" indent="-342900">
              <a:buClr>
                <a:srgbClr val="2F9330"/>
              </a:buClr>
              <a:buSzPct val="80000"/>
              <a:buFont typeface="Wingdings" panose="05000000000000000000" pitchFamily="2" charset="2"/>
              <a:buChar char="Ø"/>
            </a:pPr>
            <a:r>
              <a:rPr lang="de-DE" sz="1800" dirty="0" smtClean="0"/>
              <a:t>12 % </a:t>
            </a:r>
            <a:r>
              <a:rPr lang="de-DE" sz="1800" dirty="0"/>
              <a:t>der Beschäftigten in </a:t>
            </a:r>
            <a:r>
              <a:rPr lang="de-DE" sz="1800" dirty="0" smtClean="0"/>
              <a:t>Straelen sind </a:t>
            </a:r>
            <a:r>
              <a:rPr lang="de-DE" sz="1800" dirty="0"/>
              <a:t>in </a:t>
            </a:r>
            <a:r>
              <a:rPr lang="de-DE" sz="1800" dirty="0" smtClean="0"/>
              <a:t>Land- </a:t>
            </a:r>
            <a:r>
              <a:rPr lang="de-DE" sz="1800" dirty="0"/>
              <a:t>und Forstwirtschaft </a:t>
            </a:r>
            <a:r>
              <a:rPr lang="de-DE" sz="1800" dirty="0" smtClean="0"/>
              <a:t>tätig (zum Vergleich: auf Bundes- und Landesebene nur ca. 1 %)</a:t>
            </a:r>
            <a:endParaRPr lang="de-DE" sz="1800" dirty="0"/>
          </a:p>
          <a:p>
            <a:pPr marL="342900" indent="-342900">
              <a:buClr>
                <a:srgbClr val="2F9330"/>
              </a:buClr>
              <a:buSzPct val="80000"/>
              <a:buFont typeface="Wingdings" panose="05000000000000000000" pitchFamily="2" charset="2"/>
              <a:buChar char="Ø"/>
            </a:pPr>
            <a:r>
              <a:rPr lang="de-DE" sz="1800" dirty="0" smtClean="0"/>
              <a:t>50 % </a:t>
            </a:r>
            <a:r>
              <a:rPr lang="de-DE" sz="1800" dirty="0"/>
              <a:t>aller Gewächshausflächen NRWs </a:t>
            </a:r>
            <a:r>
              <a:rPr lang="de-DE" sz="1800" dirty="0" smtClean="0"/>
              <a:t>am Niederrhein</a:t>
            </a:r>
          </a:p>
          <a:p>
            <a:pPr marL="342900" indent="-342900">
              <a:buClr>
                <a:srgbClr val="2F9330"/>
              </a:buClr>
              <a:buSzPct val="80000"/>
              <a:buFont typeface="Wingdings" panose="05000000000000000000" pitchFamily="2" charset="2"/>
              <a:buChar char="Ø"/>
            </a:pPr>
            <a:r>
              <a:rPr lang="de-DE" sz="1800" dirty="0" smtClean="0"/>
              <a:t>50 % der Anbauflächen von Blumen und Zierpflanzen liegen im Kreis Kleve</a:t>
            </a:r>
          </a:p>
        </p:txBody>
      </p:sp>
      <p:pic>
        <p:nvPicPr>
          <p:cNvPr id="19" name="Bildplatzhalter 1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920" r="16920"/>
          <a:stretch>
            <a:fillRect/>
          </a:stretch>
        </p:blipFill>
        <p:spPr>
          <a:xfrm>
            <a:off x="9566275" y="1268675"/>
            <a:ext cx="2331798" cy="2350825"/>
          </a:xfrm>
        </p:spPr>
      </p:pic>
      <p:sp>
        <p:nvSpPr>
          <p:cNvPr id="2" name="Foliennummernplatzhalter 1"/>
          <p:cNvSpPr>
            <a:spLocks noGrp="1"/>
          </p:cNvSpPr>
          <p:nvPr>
            <p:ph type="sldNum" sz="quarter" idx="4294967295"/>
          </p:nvPr>
        </p:nvSpPr>
        <p:spPr>
          <a:xfrm>
            <a:off x="8610600" y="6356350"/>
            <a:ext cx="2743200" cy="365125"/>
          </a:xfrm>
        </p:spPr>
        <p:txBody>
          <a:bodyPr/>
          <a:lstStyle/>
          <a:p>
            <a:r>
              <a:rPr lang="de-DE" dirty="0" smtClean="0">
                <a:solidFill>
                  <a:schemeClr val="bg1"/>
                </a:solidFill>
              </a:rPr>
              <a:t>17</a:t>
            </a:r>
            <a:endParaRPr lang="de-DE" dirty="0">
              <a:solidFill>
                <a:schemeClr val="bg1"/>
              </a:solidFill>
            </a:endParaRPr>
          </a:p>
        </p:txBody>
      </p:sp>
      <p:pic>
        <p:nvPicPr>
          <p:cNvPr id="4" name="Bildplatzhalter 3"/>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20255" b="20255"/>
          <a:stretch>
            <a:fillRect/>
          </a:stretch>
        </p:blipFill>
        <p:spPr>
          <a:xfrm>
            <a:off x="6616800" y="3794704"/>
            <a:ext cx="4020443" cy="1983526"/>
          </a:xfrm>
        </p:spPr>
      </p:pic>
      <p:sp>
        <p:nvSpPr>
          <p:cNvPr id="12" name="Titel 4"/>
          <p:cNvSpPr>
            <a:spLocks noGrp="1"/>
          </p:cNvSpPr>
          <p:nvPr>
            <p:ph type="title"/>
          </p:nvPr>
        </p:nvSpPr>
        <p:spPr>
          <a:xfrm>
            <a:off x="1822024" y="280190"/>
            <a:ext cx="9818874" cy="797984"/>
          </a:xfrm>
        </p:spPr>
        <p:txBody>
          <a:bodyPr/>
          <a:lstStyle/>
          <a:p>
            <a:r>
              <a:rPr lang="de-DE" sz="3600" dirty="0" smtClean="0">
                <a:latin typeface="+mn-lt"/>
              </a:rPr>
              <a:t>Wichtig für Straelen: Gartenbau und Agrobusiness</a:t>
            </a:r>
            <a:endParaRPr lang="de-DE" sz="3600" dirty="0">
              <a:latin typeface="+mn-lt"/>
            </a:endParaRPr>
          </a:p>
        </p:txBody>
      </p:sp>
      <p:sp>
        <p:nvSpPr>
          <p:cNvPr id="14" name="Textfeld 13"/>
          <p:cNvSpPr txBox="1"/>
          <p:nvPr/>
        </p:nvSpPr>
        <p:spPr>
          <a:xfrm>
            <a:off x="97278" y="884045"/>
            <a:ext cx="1608216" cy="369332"/>
          </a:xfrm>
          <a:prstGeom prst="rect">
            <a:avLst/>
          </a:prstGeom>
          <a:noFill/>
        </p:spPr>
        <p:txBody>
          <a:bodyPr wrap="square" rtlCol="0">
            <a:spAutoFit/>
          </a:bodyPr>
          <a:lstStyle/>
          <a:p>
            <a:pPr algn="ctr"/>
            <a:r>
              <a:rPr lang="de-DE" dirty="0" smtClean="0">
                <a:solidFill>
                  <a:srgbClr val="348939"/>
                </a:solidFill>
              </a:rPr>
              <a:t>Agrobusiness</a:t>
            </a:r>
            <a:endParaRPr lang="de-DE" dirty="0">
              <a:solidFill>
                <a:srgbClr val="348939"/>
              </a:solidFill>
            </a:endParaRPr>
          </a:p>
        </p:txBody>
      </p:sp>
    </p:spTree>
    <p:extLst>
      <p:ext uri="{BB962C8B-B14F-4D97-AF65-F5344CB8AC3E}">
        <p14:creationId xmlns:p14="http://schemas.microsoft.com/office/powerpoint/2010/main" val="7466119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p:cNvSpPr>
            <a:spLocks noGrp="1"/>
          </p:cNvSpPr>
          <p:nvPr>
            <p:ph type="body" sz="quarter" idx="13"/>
          </p:nvPr>
        </p:nvSpPr>
        <p:spPr>
          <a:xfrm>
            <a:off x="5534025" y="1323903"/>
            <a:ext cx="6619873" cy="4707009"/>
          </a:xfrm>
        </p:spPr>
        <p:txBody>
          <a:bodyPr numCol="2"/>
          <a:lstStyle/>
          <a:p>
            <a:pPr marL="342900" indent="-342900">
              <a:buFont typeface="+mj-lt"/>
              <a:buAutoNum type="arabicPeriod"/>
            </a:pPr>
            <a:r>
              <a:rPr lang="de-DE" sz="1400" dirty="0" smtClean="0"/>
              <a:t>Die Grüne Couch</a:t>
            </a:r>
          </a:p>
          <a:p>
            <a:pPr marL="342900" indent="-342900">
              <a:buFont typeface="+mj-lt"/>
              <a:buAutoNum type="arabicPeriod"/>
            </a:pPr>
            <a:r>
              <a:rPr lang="de-DE" sz="1400" dirty="0" smtClean="0"/>
              <a:t>Die Eckdaten</a:t>
            </a:r>
          </a:p>
          <a:p>
            <a:pPr marL="342900" indent="-342900">
              <a:buFont typeface="+mj-lt"/>
              <a:buAutoNum type="arabicPeriod"/>
            </a:pPr>
            <a:r>
              <a:rPr lang="de-DE" sz="1400" dirty="0" smtClean="0"/>
              <a:t>Verkehrsanbindung</a:t>
            </a:r>
          </a:p>
          <a:p>
            <a:pPr marL="342900" indent="-342900">
              <a:buFont typeface="+mj-lt"/>
              <a:buAutoNum type="arabicPeriod"/>
            </a:pPr>
            <a:r>
              <a:rPr lang="de-DE" sz="1400" dirty="0" smtClean="0"/>
              <a:t>Bevölkerungsentwicklung</a:t>
            </a:r>
          </a:p>
          <a:p>
            <a:pPr marL="342900" indent="-342900">
              <a:buFont typeface="+mj-lt"/>
              <a:buAutoNum type="arabicPeriod"/>
            </a:pPr>
            <a:r>
              <a:rPr lang="de-DE" sz="1400" dirty="0" smtClean="0"/>
              <a:t>Sozialversicherungspflichtig Beschäftigte</a:t>
            </a:r>
          </a:p>
          <a:p>
            <a:pPr marL="342900" indent="-342900">
              <a:buFont typeface="+mj-lt"/>
              <a:buAutoNum type="arabicPeriod"/>
            </a:pPr>
            <a:r>
              <a:rPr lang="de-DE" sz="1400" dirty="0" smtClean="0"/>
              <a:t>Arbeitsplatzdichte</a:t>
            </a:r>
          </a:p>
          <a:p>
            <a:pPr marL="342900" indent="-342900">
              <a:buFont typeface="+mj-lt"/>
              <a:buAutoNum type="arabicPeriod"/>
            </a:pPr>
            <a:r>
              <a:rPr lang="de-DE" sz="1400" dirty="0" smtClean="0"/>
              <a:t>Entwicklung der verfügbaren Einkommen</a:t>
            </a:r>
          </a:p>
          <a:p>
            <a:pPr marL="342900" indent="-342900">
              <a:buFont typeface="+mj-lt"/>
              <a:buAutoNum type="arabicPeriod"/>
            </a:pPr>
            <a:r>
              <a:rPr lang="de-DE" sz="1400" dirty="0" smtClean="0"/>
              <a:t>Arbeitslosenquote im Agenturbezirk Geldern</a:t>
            </a:r>
          </a:p>
          <a:p>
            <a:pPr marL="342900" indent="-342900">
              <a:buFont typeface="+mj-lt"/>
              <a:buAutoNum type="arabicPeriod"/>
            </a:pPr>
            <a:r>
              <a:rPr lang="de-DE" sz="1400" dirty="0" smtClean="0"/>
              <a:t>Pendlersaldo</a:t>
            </a:r>
          </a:p>
          <a:p>
            <a:pPr marL="342900" indent="-342900">
              <a:buFont typeface="+mj-lt"/>
              <a:buAutoNum type="arabicPeriod"/>
            </a:pPr>
            <a:r>
              <a:rPr lang="de-DE" sz="1400" dirty="0" smtClean="0"/>
              <a:t>Gewerbesteuerhebesätze</a:t>
            </a:r>
          </a:p>
          <a:p>
            <a:pPr marL="342900" indent="-342900">
              <a:buFont typeface="+mj-lt"/>
              <a:buAutoNum type="arabicPeriod"/>
            </a:pPr>
            <a:r>
              <a:rPr lang="de-DE" sz="1400" dirty="0" smtClean="0"/>
              <a:t>Grundsteuerhebesätze</a:t>
            </a:r>
            <a:endParaRPr lang="de-DE" sz="1400" dirty="0"/>
          </a:p>
          <a:p>
            <a:pPr marL="342900" indent="-342900">
              <a:buFont typeface="+mj-lt"/>
              <a:buAutoNum type="arabicPeriod"/>
            </a:pPr>
            <a:endParaRPr lang="de-DE" sz="1400" dirty="0" smtClean="0"/>
          </a:p>
          <a:p>
            <a:pPr marL="0" indent="0">
              <a:buNone/>
            </a:pPr>
            <a:endParaRPr lang="de-DE" sz="1400" dirty="0" smtClean="0"/>
          </a:p>
          <a:p>
            <a:pPr marL="342900" indent="-342900">
              <a:buFont typeface="+mj-lt"/>
              <a:buAutoNum type="arabicPeriod" startAt="11"/>
            </a:pPr>
            <a:endParaRPr lang="de-DE" sz="1400" dirty="0" smtClean="0"/>
          </a:p>
          <a:p>
            <a:pPr marL="342900" indent="-342900">
              <a:buFont typeface="+mj-lt"/>
              <a:buAutoNum type="arabicPeriod" startAt="11"/>
            </a:pPr>
            <a:endParaRPr lang="de-DE" sz="1400" dirty="0" smtClean="0"/>
          </a:p>
          <a:p>
            <a:pPr marL="342900" indent="-342900">
              <a:buFont typeface="+mj-lt"/>
              <a:buAutoNum type="arabicPeriod" startAt="11"/>
            </a:pPr>
            <a:endParaRPr lang="de-DE" sz="1400" dirty="0" smtClean="0"/>
          </a:p>
          <a:p>
            <a:pPr marL="342900" indent="-342900">
              <a:buFont typeface="+mj-lt"/>
              <a:buAutoNum type="arabicPeriod" startAt="12"/>
            </a:pPr>
            <a:r>
              <a:rPr lang="de-DE" sz="1400" dirty="0" smtClean="0"/>
              <a:t>Steuereinnahmekraft</a:t>
            </a:r>
          </a:p>
          <a:p>
            <a:pPr marL="342900" indent="-342900">
              <a:buFont typeface="+mj-lt"/>
              <a:buAutoNum type="arabicPeriod" startAt="12"/>
            </a:pPr>
            <a:r>
              <a:rPr lang="de-DE" sz="1400" dirty="0" smtClean="0"/>
              <a:t>Kaufkraftindex</a:t>
            </a:r>
          </a:p>
          <a:p>
            <a:pPr marL="342900" indent="-342900">
              <a:buFont typeface="+mj-lt"/>
              <a:buAutoNum type="arabicPeriod" startAt="12"/>
            </a:pPr>
            <a:r>
              <a:rPr lang="de-DE" sz="1400" dirty="0" smtClean="0"/>
              <a:t>Einzelhandelszentralität</a:t>
            </a:r>
          </a:p>
          <a:p>
            <a:pPr marL="342900" indent="-342900">
              <a:buFont typeface="+mj-lt"/>
              <a:buAutoNum type="arabicPeriod" startAt="12"/>
            </a:pPr>
            <a:r>
              <a:rPr lang="de-DE" sz="1400" dirty="0" smtClean="0"/>
              <a:t>Große Wirtschaftskraft</a:t>
            </a:r>
          </a:p>
          <a:p>
            <a:pPr marL="342900" indent="-342900">
              <a:buFont typeface="+mj-lt"/>
              <a:buAutoNum type="arabicPeriod" startAt="12"/>
            </a:pPr>
            <a:r>
              <a:rPr lang="de-DE" sz="1400" dirty="0" smtClean="0"/>
              <a:t>Wichtige Gewerbegebiete</a:t>
            </a:r>
          </a:p>
          <a:p>
            <a:pPr marL="342900" indent="-342900">
              <a:buFont typeface="+mj-lt"/>
              <a:buAutoNum type="arabicPeriod" startAt="12"/>
            </a:pPr>
            <a:r>
              <a:rPr lang="de-DE" sz="1400" dirty="0" smtClean="0"/>
              <a:t>Wichtig für Straelen: Gartenbau und Agrobusiness</a:t>
            </a:r>
          </a:p>
          <a:p>
            <a:pPr marL="342900" indent="-342900">
              <a:buFont typeface="+mj-lt"/>
              <a:buAutoNum type="arabicPeriod" startAt="12"/>
            </a:pPr>
            <a:r>
              <a:rPr lang="de-DE" sz="1400" dirty="0" smtClean="0"/>
              <a:t>Kommunalranking 2020</a:t>
            </a:r>
          </a:p>
          <a:p>
            <a:pPr marL="342900" indent="-342900">
              <a:buFont typeface="+mj-lt"/>
              <a:buAutoNum type="arabicPeriod" startAt="12"/>
            </a:pPr>
            <a:r>
              <a:rPr lang="de-DE" sz="1400" dirty="0" smtClean="0"/>
              <a:t>Stadt der kurzen Wege</a:t>
            </a:r>
          </a:p>
          <a:p>
            <a:pPr marL="342900" indent="-342900">
              <a:buFont typeface="+mj-lt"/>
              <a:buAutoNum type="arabicPeriod" startAt="12"/>
            </a:pPr>
            <a:r>
              <a:rPr lang="de-DE" sz="1400" dirty="0" smtClean="0"/>
              <a:t>Straelen hat viel zu bieten…</a:t>
            </a:r>
          </a:p>
          <a:p>
            <a:pPr marL="0" indent="0">
              <a:buNone/>
            </a:pPr>
            <a:endParaRPr lang="de-DE" sz="1400" dirty="0" smtClean="0"/>
          </a:p>
          <a:p>
            <a:endParaRPr lang="de-DE" sz="1400" dirty="0" smtClean="0"/>
          </a:p>
          <a:p>
            <a:endParaRPr lang="de-DE" sz="1400" dirty="0" smtClean="0"/>
          </a:p>
          <a:p>
            <a:endParaRPr lang="de-DE" dirty="0" smtClean="0"/>
          </a:p>
          <a:p>
            <a:endParaRPr lang="de-DE" dirty="0" smtClean="0"/>
          </a:p>
          <a:p>
            <a:endParaRPr lang="de-DE" dirty="0"/>
          </a:p>
        </p:txBody>
      </p:sp>
      <p:sp>
        <p:nvSpPr>
          <p:cNvPr id="10" name="Textfeld 9"/>
          <p:cNvSpPr txBox="1"/>
          <p:nvPr/>
        </p:nvSpPr>
        <p:spPr>
          <a:xfrm>
            <a:off x="5534025" y="352135"/>
            <a:ext cx="6122555" cy="646331"/>
          </a:xfrm>
          <a:prstGeom prst="rect">
            <a:avLst/>
          </a:prstGeom>
          <a:noFill/>
        </p:spPr>
        <p:txBody>
          <a:bodyPr wrap="square" rtlCol="0">
            <a:spAutoFit/>
          </a:bodyPr>
          <a:lstStyle/>
          <a:p>
            <a:r>
              <a:rPr lang="de-DE" sz="3600" dirty="0" smtClean="0"/>
              <a:t>Inhaltsverzeichnis</a:t>
            </a:r>
            <a:endParaRPr lang="de-DE" sz="3600" dirty="0"/>
          </a:p>
        </p:txBody>
      </p:sp>
    </p:spTree>
    <p:extLst>
      <p:ext uri="{BB962C8B-B14F-4D97-AF65-F5344CB8AC3E}">
        <p14:creationId xmlns:p14="http://schemas.microsoft.com/office/powerpoint/2010/main" val="1935118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platzhalter 15"/>
          <p:cNvSpPr>
            <a:spLocks noGrp="1"/>
          </p:cNvSpPr>
          <p:nvPr>
            <p:ph type="body" sz="quarter" idx="15"/>
          </p:nvPr>
        </p:nvSpPr>
        <p:spPr>
          <a:xfrm>
            <a:off x="1822024" y="1253377"/>
            <a:ext cx="4464013" cy="4336459"/>
          </a:xfrm>
        </p:spPr>
        <p:txBody>
          <a:bodyPr/>
          <a:lstStyle/>
          <a:p>
            <a:r>
              <a:rPr lang="de-DE" sz="1800" dirty="0"/>
              <a:t>Das Institut der Deutschen Wirtschaft hat im Jahr 2023 im Auftrag der Unternehmervereinigung NRW ein Kommunalranking für alle 396 Kommunen in NRW erstellt. Dazu wurden 17. Indikatoren aus den vier Themenbereichen Wirtschaft, Arbeiten, Wohnen und Lebensqualität erhoben und im Rahmen eines Niveau Rankings zusammengefasst. </a:t>
            </a:r>
          </a:p>
          <a:p>
            <a:r>
              <a:rPr lang="de-DE" sz="1800" b="1" dirty="0"/>
              <a:t>Dabei befindet sich Straelen auf Platz </a:t>
            </a:r>
            <a:r>
              <a:rPr lang="de-DE" sz="1800" b="1" dirty="0" smtClean="0"/>
              <a:t>10</a:t>
            </a:r>
            <a:endParaRPr lang="de-DE" sz="1800" b="1" dirty="0"/>
          </a:p>
          <a:p>
            <a:r>
              <a:rPr lang="de-DE" sz="1800" dirty="0"/>
              <a:t>Die Rankings wurden zudem deutschlandweit über alle 10.554 Kommunen ermittelt, um die Kommunen in NRW auch mit den besten Kommunen in Deutschland vergleichen zu können.</a:t>
            </a:r>
          </a:p>
          <a:p>
            <a:r>
              <a:rPr lang="de-DE" sz="1800" b="1" dirty="0"/>
              <a:t>Hier befindet sich Straelen auf Platz 1.592 .</a:t>
            </a:r>
            <a:endParaRPr lang="de-DE" sz="1800" b="1" dirty="0"/>
          </a:p>
        </p:txBody>
      </p:sp>
      <p:sp>
        <p:nvSpPr>
          <p:cNvPr id="8" name="Foliennummernplatzhalter 7"/>
          <p:cNvSpPr>
            <a:spLocks noGrp="1"/>
          </p:cNvSpPr>
          <p:nvPr>
            <p:ph type="sldNum" sz="quarter" idx="4294967295"/>
          </p:nvPr>
        </p:nvSpPr>
        <p:spPr>
          <a:xfrm>
            <a:off x="8610600" y="6356350"/>
            <a:ext cx="2743200" cy="365125"/>
          </a:xfrm>
        </p:spPr>
        <p:txBody>
          <a:bodyPr/>
          <a:lstStyle/>
          <a:p>
            <a:r>
              <a:rPr lang="de-DE" dirty="0" smtClean="0">
                <a:solidFill>
                  <a:schemeClr val="bg1"/>
                </a:solidFill>
              </a:rPr>
              <a:t>18</a:t>
            </a:r>
            <a:endParaRPr lang="de-DE" dirty="0">
              <a:solidFill>
                <a:schemeClr val="bg1"/>
              </a:solidFill>
            </a:endParaRPr>
          </a:p>
        </p:txBody>
      </p:sp>
      <p:graphicFrame>
        <p:nvGraphicFramePr>
          <p:cNvPr id="14" name="Inhaltsplatzhalter 13"/>
          <p:cNvGraphicFramePr>
            <a:graphicFrameLocks noGrp="1"/>
          </p:cNvGraphicFramePr>
          <p:nvPr>
            <p:ph idx="4294967295"/>
            <p:extLst>
              <p:ext uri="{D42A27DB-BD31-4B8C-83A1-F6EECF244321}">
                <p14:modId xmlns:p14="http://schemas.microsoft.com/office/powerpoint/2010/main" val="2210250598"/>
              </p:ext>
            </p:extLst>
          </p:nvPr>
        </p:nvGraphicFramePr>
        <p:xfrm>
          <a:off x="6687822" y="1095882"/>
          <a:ext cx="4356000" cy="4678019"/>
        </p:xfrm>
        <a:graphic>
          <a:graphicData uri="http://schemas.openxmlformats.org/drawingml/2006/table">
            <a:tbl>
              <a:tblPr firstRow="1" bandRow="1">
                <a:tableStyleId>{5C22544A-7EE6-4342-B048-85BDC9FD1C3A}</a:tableStyleId>
              </a:tblPr>
              <a:tblGrid>
                <a:gridCol w="1452000">
                  <a:extLst>
                    <a:ext uri="{9D8B030D-6E8A-4147-A177-3AD203B41FA5}">
                      <a16:colId xmlns:a16="http://schemas.microsoft.com/office/drawing/2014/main" val="1599328437"/>
                    </a:ext>
                  </a:extLst>
                </a:gridCol>
                <a:gridCol w="1452000">
                  <a:extLst>
                    <a:ext uri="{9D8B030D-6E8A-4147-A177-3AD203B41FA5}">
                      <a16:colId xmlns:a16="http://schemas.microsoft.com/office/drawing/2014/main" val="2553767876"/>
                    </a:ext>
                  </a:extLst>
                </a:gridCol>
                <a:gridCol w="1452000">
                  <a:extLst>
                    <a:ext uri="{9D8B030D-6E8A-4147-A177-3AD203B41FA5}">
                      <a16:colId xmlns:a16="http://schemas.microsoft.com/office/drawing/2014/main" val="3698304977"/>
                    </a:ext>
                  </a:extLst>
                </a:gridCol>
              </a:tblGrid>
              <a:tr h="375751">
                <a:tc gridSpan="3">
                  <a:txBody>
                    <a:bodyPr/>
                    <a:lstStyle/>
                    <a:p>
                      <a:r>
                        <a:rPr lang="de-DE" sz="1200" dirty="0" smtClean="0"/>
                        <a:t>Nordrhein-Westfalen (Niveau</a:t>
                      </a:r>
                      <a:r>
                        <a:rPr lang="de-DE" sz="1200" baseline="0" dirty="0" smtClean="0"/>
                        <a:t> Ranking)</a:t>
                      </a:r>
                      <a:endParaRPr lang="de-DE" sz="1200" dirty="0">
                        <a:solidFill>
                          <a:srgbClr val="2D992D"/>
                        </a:solidFill>
                      </a:endParaRPr>
                    </a:p>
                  </a:txBody>
                  <a:tcPr anchor="ctr">
                    <a:solidFill>
                      <a:srgbClr val="378F3C"/>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726288128"/>
                  </a:ext>
                </a:extLst>
              </a:tr>
              <a:tr h="375751">
                <a:tc>
                  <a:txBody>
                    <a:bodyPr/>
                    <a:lstStyle/>
                    <a:p>
                      <a:r>
                        <a:rPr lang="de-DE" sz="1200" b="1" dirty="0" smtClean="0"/>
                        <a:t>Gemeinde</a:t>
                      </a:r>
                      <a:endParaRPr lang="de-DE" sz="1200" b="1" dirty="0"/>
                    </a:p>
                  </a:txBody>
                  <a:tcPr anchor="ctr">
                    <a:solidFill>
                      <a:schemeClr val="accent6">
                        <a:lumMod val="60000"/>
                        <a:lumOff val="40000"/>
                      </a:schemeClr>
                    </a:solidFill>
                  </a:tcPr>
                </a:tc>
                <a:tc>
                  <a:txBody>
                    <a:bodyPr/>
                    <a:lstStyle/>
                    <a:p>
                      <a:r>
                        <a:rPr lang="de-DE" sz="1200" b="1" dirty="0" smtClean="0"/>
                        <a:t>Rang NRW</a:t>
                      </a:r>
                      <a:endParaRPr lang="de-DE" sz="1200" b="1" dirty="0"/>
                    </a:p>
                  </a:txBody>
                  <a:tcPr anchor="ctr">
                    <a:solidFill>
                      <a:schemeClr val="accent6">
                        <a:lumMod val="60000"/>
                        <a:lumOff val="40000"/>
                      </a:schemeClr>
                    </a:solidFill>
                  </a:tcPr>
                </a:tc>
                <a:tc>
                  <a:txBody>
                    <a:bodyPr/>
                    <a:lstStyle/>
                    <a:p>
                      <a:r>
                        <a:rPr lang="de-DE" sz="1200" b="1" dirty="0" smtClean="0"/>
                        <a:t>Rang DE</a:t>
                      </a:r>
                    </a:p>
                  </a:txBody>
                  <a:tcPr anchor="ctr">
                    <a:solidFill>
                      <a:schemeClr val="accent6">
                        <a:lumMod val="60000"/>
                        <a:lumOff val="40000"/>
                      </a:schemeClr>
                    </a:solidFill>
                  </a:tcPr>
                </a:tc>
                <a:extLst>
                  <a:ext uri="{0D108BD9-81ED-4DB2-BD59-A6C34878D82A}">
                    <a16:rowId xmlns:a16="http://schemas.microsoft.com/office/drawing/2014/main" val="3770217884"/>
                  </a:ext>
                </a:extLst>
              </a:tr>
              <a:tr h="381860">
                <a:tc>
                  <a:txBody>
                    <a:bodyPr/>
                    <a:lstStyle/>
                    <a:p>
                      <a:r>
                        <a:rPr lang="de-DE" sz="1200" dirty="0" smtClean="0"/>
                        <a:t>Monheim</a:t>
                      </a:r>
                      <a:r>
                        <a:rPr lang="de-DE" sz="1200" baseline="0" dirty="0" smtClean="0"/>
                        <a:t> am Rhein</a:t>
                      </a:r>
                      <a:endParaRPr lang="de-DE" sz="1200" dirty="0"/>
                    </a:p>
                  </a:txBody>
                  <a:tcPr anchor="ctr">
                    <a:solidFill>
                      <a:schemeClr val="accent6">
                        <a:lumMod val="40000"/>
                        <a:lumOff val="60000"/>
                      </a:schemeClr>
                    </a:solidFill>
                  </a:tcPr>
                </a:tc>
                <a:tc>
                  <a:txBody>
                    <a:bodyPr/>
                    <a:lstStyle/>
                    <a:p>
                      <a:r>
                        <a:rPr lang="de-DE" sz="1200" dirty="0" smtClean="0"/>
                        <a:t>1</a:t>
                      </a:r>
                      <a:endParaRPr lang="de-DE" sz="1200" dirty="0"/>
                    </a:p>
                  </a:txBody>
                  <a:tcPr anchor="ctr">
                    <a:solidFill>
                      <a:schemeClr val="accent6">
                        <a:lumMod val="40000"/>
                        <a:lumOff val="60000"/>
                      </a:schemeClr>
                    </a:solidFill>
                  </a:tcPr>
                </a:tc>
                <a:tc>
                  <a:txBody>
                    <a:bodyPr/>
                    <a:lstStyle/>
                    <a:p>
                      <a:r>
                        <a:rPr lang="de-DE" sz="1200" dirty="0" smtClean="0"/>
                        <a:t>85</a:t>
                      </a:r>
                      <a:endParaRPr lang="de-DE" sz="1200" dirty="0"/>
                    </a:p>
                  </a:txBody>
                  <a:tcPr anchor="ctr">
                    <a:solidFill>
                      <a:schemeClr val="accent6">
                        <a:lumMod val="40000"/>
                        <a:lumOff val="60000"/>
                      </a:schemeClr>
                    </a:solidFill>
                  </a:tcPr>
                </a:tc>
                <a:extLst>
                  <a:ext uri="{0D108BD9-81ED-4DB2-BD59-A6C34878D82A}">
                    <a16:rowId xmlns:a16="http://schemas.microsoft.com/office/drawing/2014/main" val="1250690973"/>
                  </a:ext>
                </a:extLst>
              </a:tr>
              <a:tr h="375751">
                <a:tc>
                  <a:txBody>
                    <a:bodyPr/>
                    <a:lstStyle/>
                    <a:p>
                      <a:r>
                        <a:rPr lang="de-DE" sz="1200" dirty="0" smtClean="0"/>
                        <a:t>Verl</a:t>
                      </a:r>
                      <a:endParaRPr lang="de-DE" sz="1200" dirty="0"/>
                    </a:p>
                  </a:txBody>
                  <a:tcPr anchor="ctr">
                    <a:solidFill>
                      <a:schemeClr val="accent6">
                        <a:lumMod val="40000"/>
                        <a:lumOff val="60000"/>
                      </a:schemeClr>
                    </a:solidFill>
                  </a:tcPr>
                </a:tc>
                <a:tc>
                  <a:txBody>
                    <a:bodyPr/>
                    <a:lstStyle/>
                    <a:p>
                      <a:r>
                        <a:rPr lang="de-DE" sz="1200" dirty="0" smtClean="0"/>
                        <a:t>2</a:t>
                      </a:r>
                      <a:endParaRPr lang="de-DE" sz="1200" dirty="0"/>
                    </a:p>
                  </a:txBody>
                  <a:tcPr anchor="ctr">
                    <a:solidFill>
                      <a:schemeClr val="accent6">
                        <a:lumMod val="40000"/>
                        <a:lumOff val="60000"/>
                      </a:schemeClr>
                    </a:solidFill>
                  </a:tcPr>
                </a:tc>
                <a:tc>
                  <a:txBody>
                    <a:bodyPr/>
                    <a:lstStyle/>
                    <a:p>
                      <a:r>
                        <a:rPr lang="de-DE" sz="1200" dirty="0" smtClean="0"/>
                        <a:t>365</a:t>
                      </a:r>
                      <a:endParaRPr lang="de-DE" sz="1200" dirty="0"/>
                    </a:p>
                  </a:txBody>
                  <a:tcPr anchor="ctr">
                    <a:solidFill>
                      <a:schemeClr val="accent6">
                        <a:lumMod val="40000"/>
                        <a:lumOff val="60000"/>
                      </a:schemeClr>
                    </a:solidFill>
                  </a:tcPr>
                </a:tc>
                <a:extLst>
                  <a:ext uri="{0D108BD9-81ED-4DB2-BD59-A6C34878D82A}">
                    <a16:rowId xmlns:a16="http://schemas.microsoft.com/office/drawing/2014/main" val="2018939613"/>
                  </a:ext>
                </a:extLst>
              </a:tr>
              <a:tr h="375751">
                <a:tc>
                  <a:txBody>
                    <a:bodyPr/>
                    <a:lstStyle/>
                    <a:p>
                      <a:r>
                        <a:rPr lang="de-DE" sz="1200" dirty="0" smtClean="0"/>
                        <a:t>Bad</a:t>
                      </a:r>
                      <a:r>
                        <a:rPr lang="de-DE" sz="1200" baseline="0" dirty="0" smtClean="0"/>
                        <a:t> </a:t>
                      </a:r>
                      <a:r>
                        <a:rPr lang="de-DE" sz="1200" baseline="0" dirty="0" err="1" smtClean="0"/>
                        <a:t>Wünnenberg</a:t>
                      </a:r>
                      <a:endParaRPr lang="de-DE" sz="1200" dirty="0"/>
                    </a:p>
                  </a:txBody>
                  <a:tcPr anchor="ctr">
                    <a:solidFill>
                      <a:schemeClr val="accent6">
                        <a:lumMod val="40000"/>
                        <a:lumOff val="60000"/>
                      </a:schemeClr>
                    </a:solidFill>
                  </a:tcPr>
                </a:tc>
                <a:tc>
                  <a:txBody>
                    <a:bodyPr/>
                    <a:lstStyle/>
                    <a:p>
                      <a:r>
                        <a:rPr lang="de-DE" sz="1200" dirty="0" smtClean="0"/>
                        <a:t>3</a:t>
                      </a:r>
                      <a:endParaRPr lang="de-DE" sz="1200" dirty="0"/>
                    </a:p>
                  </a:txBody>
                  <a:tcPr anchor="ctr">
                    <a:solidFill>
                      <a:schemeClr val="accent6">
                        <a:lumMod val="40000"/>
                        <a:lumOff val="60000"/>
                      </a:schemeClr>
                    </a:solidFill>
                  </a:tcPr>
                </a:tc>
                <a:tc>
                  <a:txBody>
                    <a:bodyPr/>
                    <a:lstStyle/>
                    <a:p>
                      <a:r>
                        <a:rPr lang="de-DE" sz="1200" dirty="0" smtClean="0"/>
                        <a:t>989</a:t>
                      </a:r>
                      <a:endParaRPr lang="de-DE" sz="1200" dirty="0"/>
                    </a:p>
                  </a:txBody>
                  <a:tcPr anchor="ctr">
                    <a:solidFill>
                      <a:schemeClr val="accent6">
                        <a:lumMod val="40000"/>
                        <a:lumOff val="60000"/>
                      </a:schemeClr>
                    </a:solidFill>
                  </a:tcPr>
                </a:tc>
                <a:extLst>
                  <a:ext uri="{0D108BD9-81ED-4DB2-BD59-A6C34878D82A}">
                    <a16:rowId xmlns:a16="http://schemas.microsoft.com/office/drawing/2014/main" val="3483012800"/>
                  </a:ext>
                </a:extLst>
              </a:tr>
              <a:tr h="375751">
                <a:tc>
                  <a:txBody>
                    <a:bodyPr/>
                    <a:lstStyle/>
                    <a:p>
                      <a:r>
                        <a:rPr lang="de-DE" sz="1200" dirty="0" smtClean="0"/>
                        <a:t>Leverkusen</a:t>
                      </a:r>
                      <a:endParaRPr lang="de-DE" sz="1200" dirty="0"/>
                    </a:p>
                  </a:txBody>
                  <a:tcPr anchor="ctr">
                    <a:solidFill>
                      <a:schemeClr val="accent6">
                        <a:lumMod val="40000"/>
                        <a:lumOff val="60000"/>
                      </a:schemeClr>
                    </a:solidFill>
                  </a:tcPr>
                </a:tc>
                <a:tc>
                  <a:txBody>
                    <a:bodyPr/>
                    <a:lstStyle/>
                    <a:p>
                      <a:r>
                        <a:rPr lang="de-DE" sz="1200" dirty="0" smtClean="0"/>
                        <a:t>4</a:t>
                      </a:r>
                      <a:endParaRPr lang="de-DE" sz="1200" dirty="0"/>
                    </a:p>
                  </a:txBody>
                  <a:tcPr anchor="ctr">
                    <a:solidFill>
                      <a:schemeClr val="accent6">
                        <a:lumMod val="40000"/>
                        <a:lumOff val="60000"/>
                      </a:schemeClr>
                    </a:solidFill>
                  </a:tcPr>
                </a:tc>
                <a:tc>
                  <a:txBody>
                    <a:bodyPr/>
                    <a:lstStyle/>
                    <a:p>
                      <a:r>
                        <a:rPr lang="de-DE" sz="1200" dirty="0" smtClean="0"/>
                        <a:t>1.023</a:t>
                      </a:r>
                      <a:endParaRPr lang="de-DE" sz="1200" dirty="0"/>
                    </a:p>
                  </a:txBody>
                  <a:tcPr anchor="ctr">
                    <a:solidFill>
                      <a:schemeClr val="accent6">
                        <a:lumMod val="40000"/>
                        <a:lumOff val="60000"/>
                      </a:schemeClr>
                    </a:solidFill>
                  </a:tcPr>
                </a:tc>
                <a:extLst>
                  <a:ext uri="{0D108BD9-81ED-4DB2-BD59-A6C34878D82A}">
                    <a16:rowId xmlns:a16="http://schemas.microsoft.com/office/drawing/2014/main" val="1264610722"/>
                  </a:ext>
                </a:extLst>
              </a:tr>
              <a:tr h="375751">
                <a:tc>
                  <a:txBody>
                    <a:bodyPr/>
                    <a:lstStyle/>
                    <a:p>
                      <a:r>
                        <a:rPr lang="de-DE" sz="1200" dirty="0" err="1" smtClean="0"/>
                        <a:t>Schloß</a:t>
                      </a:r>
                      <a:r>
                        <a:rPr lang="de-DE" sz="1200" dirty="0" smtClean="0"/>
                        <a:t> Holte-Stukenbrock</a:t>
                      </a:r>
                      <a:endParaRPr lang="de-DE" sz="1200" dirty="0"/>
                    </a:p>
                  </a:txBody>
                  <a:tcPr anchor="ctr">
                    <a:solidFill>
                      <a:schemeClr val="accent6">
                        <a:lumMod val="40000"/>
                        <a:lumOff val="60000"/>
                      </a:schemeClr>
                    </a:solidFill>
                  </a:tcPr>
                </a:tc>
                <a:tc>
                  <a:txBody>
                    <a:bodyPr/>
                    <a:lstStyle/>
                    <a:p>
                      <a:r>
                        <a:rPr lang="de-DE" sz="1200" dirty="0" smtClean="0"/>
                        <a:t>5</a:t>
                      </a:r>
                      <a:endParaRPr lang="de-DE" sz="1200" dirty="0"/>
                    </a:p>
                  </a:txBody>
                  <a:tcPr anchor="ctr">
                    <a:solidFill>
                      <a:schemeClr val="accent6">
                        <a:lumMod val="40000"/>
                        <a:lumOff val="60000"/>
                      </a:schemeClr>
                    </a:solidFill>
                  </a:tcPr>
                </a:tc>
                <a:tc>
                  <a:txBody>
                    <a:bodyPr/>
                    <a:lstStyle/>
                    <a:p>
                      <a:r>
                        <a:rPr lang="de-DE" sz="1200" dirty="0" smtClean="0"/>
                        <a:t>1.233</a:t>
                      </a:r>
                      <a:endParaRPr lang="de-DE" sz="1200" dirty="0"/>
                    </a:p>
                  </a:txBody>
                  <a:tcPr anchor="ctr">
                    <a:solidFill>
                      <a:schemeClr val="accent6">
                        <a:lumMod val="40000"/>
                        <a:lumOff val="60000"/>
                      </a:schemeClr>
                    </a:solidFill>
                  </a:tcPr>
                </a:tc>
                <a:extLst>
                  <a:ext uri="{0D108BD9-81ED-4DB2-BD59-A6C34878D82A}">
                    <a16:rowId xmlns:a16="http://schemas.microsoft.com/office/drawing/2014/main" val="1865826379"/>
                  </a:ext>
                </a:extLst>
              </a:tr>
              <a:tr h="375751">
                <a:tc>
                  <a:txBody>
                    <a:bodyPr/>
                    <a:lstStyle/>
                    <a:p>
                      <a:r>
                        <a:rPr lang="de-DE" sz="1200" dirty="0" smtClean="0"/>
                        <a:t>Attendorn</a:t>
                      </a:r>
                      <a:endParaRPr lang="de-DE" sz="1200" dirty="0"/>
                    </a:p>
                  </a:txBody>
                  <a:tcPr anchor="ctr">
                    <a:solidFill>
                      <a:schemeClr val="accent6">
                        <a:lumMod val="40000"/>
                        <a:lumOff val="60000"/>
                      </a:schemeClr>
                    </a:solidFill>
                  </a:tcPr>
                </a:tc>
                <a:tc>
                  <a:txBody>
                    <a:bodyPr/>
                    <a:lstStyle/>
                    <a:p>
                      <a:r>
                        <a:rPr lang="de-DE" sz="1200" dirty="0" smtClean="0"/>
                        <a:t>6</a:t>
                      </a:r>
                      <a:endParaRPr lang="de-DE" sz="1200" dirty="0"/>
                    </a:p>
                  </a:txBody>
                  <a:tcPr anchor="ctr">
                    <a:solidFill>
                      <a:schemeClr val="accent6">
                        <a:lumMod val="40000"/>
                        <a:lumOff val="60000"/>
                      </a:schemeClr>
                    </a:solidFill>
                  </a:tcPr>
                </a:tc>
                <a:tc>
                  <a:txBody>
                    <a:bodyPr/>
                    <a:lstStyle/>
                    <a:p>
                      <a:r>
                        <a:rPr lang="de-DE" sz="1200" dirty="0" smtClean="0"/>
                        <a:t>1.259</a:t>
                      </a:r>
                      <a:endParaRPr lang="de-DE" sz="1200" dirty="0"/>
                    </a:p>
                  </a:txBody>
                  <a:tcPr anchor="ctr">
                    <a:solidFill>
                      <a:schemeClr val="accent6">
                        <a:lumMod val="40000"/>
                        <a:lumOff val="60000"/>
                      </a:schemeClr>
                    </a:solidFill>
                  </a:tcPr>
                </a:tc>
                <a:extLst>
                  <a:ext uri="{0D108BD9-81ED-4DB2-BD59-A6C34878D82A}">
                    <a16:rowId xmlns:a16="http://schemas.microsoft.com/office/drawing/2014/main" val="2648676671"/>
                  </a:ext>
                </a:extLst>
              </a:tr>
              <a:tr h="375751">
                <a:tc>
                  <a:txBody>
                    <a:bodyPr/>
                    <a:lstStyle/>
                    <a:p>
                      <a:r>
                        <a:rPr lang="de-DE" sz="1200" dirty="0" smtClean="0"/>
                        <a:t>Langenfeld (Rheinland)</a:t>
                      </a:r>
                      <a:endParaRPr lang="de-DE" sz="1200" dirty="0"/>
                    </a:p>
                  </a:txBody>
                  <a:tcPr anchor="ctr">
                    <a:solidFill>
                      <a:schemeClr val="accent6">
                        <a:lumMod val="40000"/>
                        <a:lumOff val="60000"/>
                      </a:schemeClr>
                    </a:solidFill>
                  </a:tcPr>
                </a:tc>
                <a:tc>
                  <a:txBody>
                    <a:bodyPr/>
                    <a:lstStyle/>
                    <a:p>
                      <a:r>
                        <a:rPr lang="de-DE" sz="1200" dirty="0" smtClean="0"/>
                        <a:t>7</a:t>
                      </a:r>
                      <a:endParaRPr lang="de-DE" sz="1200" dirty="0"/>
                    </a:p>
                  </a:txBody>
                  <a:tcPr anchor="ctr">
                    <a:solidFill>
                      <a:schemeClr val="accent6">
                        <a:lumMod val="40000"/>
                        <a:lumOff val="60000"/>
                      </a:schemeClr>
                    </a:solidFill>
                  </a:tcPr>
                </a:tc>
                <a:tc>
                  <a:txBody>
                    <a:bodyPr/>
                    <a:lstStyle/>
                    <a:p>
                      <a:r>
                        <a:rPr lang="de-DE" sz="1200" dirty="0" smtClean="0"/>
                        <a:t>1.304</a:t>
                      </a:r>
                      <a:endParaRPr lang="de-DE" sz="1200" dirty="0"/>
                    </a:p>
                  </a:txBody>
                  <a:tcPr anchor="ctr">
                    <a:solidFill>
                      <a:schemeClr val="accent6">
                        <a:lumMod val="40000"/>
                        <a:lumOff val="60000"/>
                      </a:schemeClr>
                    </a:solidFill>
                  </a:tcPr>
                </a:tc>
                <a:extLst>
                  <a:ext uri="{0D108BD9-81ED-4DB2-BD59-A6C34878D82A}">
                    <a16:rowId xmlns:a16="http://schemas.microsoft.com/office/drawing/2014/main" val="2118531710"/>
                  </a:ext>
                </a:extLst>
              </a:tr>
              <a:tr h="375751">
                <a:tc>
                  <a:txBody>
                    <a:bodyPr/>
                    <a:lstStyle/>
                    <a:p>
                      <a:r>
                        <a:rPr lang="de-DE" sz="1200" dirty="0" err="1" smtClean="0"/>
                        <a:t>Horstmar</a:t>
                      </a:r>
                      <a:endParaRPr lang="de-DE" sz="1200" dirty="0"/>
                    </a:p>
                  </a:txBody>
                  <a:tcPr anchor="ctr">
                    <a:solidFill>
                      <a:schemeClr val="accent6">
                        <a:lumMod val="40000"/>
                        <a:lumOff val="60000"/>
                      </a:schemeClr>
                    </a:solidFill>
                  </a:tcPr>
                </a:tc>
                <a:tc>
                  <a:txBody>
                    <a:bodyPr/>
                    <a:lstStyle/>
                    <a:p>
                      <a:r>
                        <a:rPr lang="de-DE" sz="1200" dirty="0" smtClean="0"/>
                        <a:t>8</a:t>
                      </a:r>
                      <a:endParaRPr lang="de-DE" sz="1200" dirty="0"/>
                    </a:p>
                  </a:txBody>
                  <a:tcPr anchor="ctr">
                    <a:solidFill>
                      <a:schemeClr val="accent6">
                        <a:lumMod val="40000"/>
                        <a:lumOff val="60000"/>
                      </a:schemeClr>
                    </a:solidFill>
                  </a:tcPr>
                </a:tc>
                <a:tc>
                  <a:txBody>
                    <a:bodyPr/>
                    <a:lstStyle/>
                    <a:p>
                      <a:r>
                        <a:rPr lang="de-DE" sz="1200" dirty="0" smtClean="0"/>
                        <a:t>1.390</a:t>
                      </a:r>
                      <a:endParaRPr lang="de-DE" sz="1200" dirty="0"/>
                    </a:p>
                  </a:txBody>
                  <a:tcPr anchor="ctr">
                    <a:solidFill>
                      <a:schemeClr val="accent6">
                        <a:lumMod val="40000"/>
                        <a:lumOff val="60000"/>
                      </a:schemeClr>
                    </a:solidFill>
                  </a:tcPr>
                </a:tc>
                <a:extLst>
                  <a:ext uri="{0D108BD9-81ED-4DB2-BD59-A6C34878D82A}">
                    <a16:rowId xmlns:a16="http://schemas.microsoft.com/office/drawing/2014/main" val="1126948382"/>
                  </a:ext>
                </a:extLst>
              </a:tr>
              <a:tr h="375751">
                <a:tc>
                  <a:txBody>
                    <a:bodyPr/>
                    <a:lstStyle/>
                    <a:p>
                      <a:r>
                        <a:rPr lang="de-DE" sz="1200" dirty="0" err="1" smtClean="0"/>
                        <a:t>Hövelhof</a:t>
                      </a:r>
                      <a:endParaRPr lang="de-DE" sz="1200" dirty="0"/>
                    </a:p>
                  </a:txBody>
                  <a:tcPr anchor="ctr">
                    <a:solidFill>
                      <a:schemeClr val="accent6">
                        <a:lumMod val="40000"/>
                        <a:lumOff val="60000"/>
                      </a:schemeClr>
                    </a:solidFill>
                  </a:tcPr>
                </a:tc>
                <a:tc>
                  <a:txBody>
                    <a:bodyPr/>
                    <a:lstStyle/>
                    <a:p>
                      <a:r>
                        <a:rPr lang="de-DE" sz="1200" dirty="0" smtClean="0"/>
                        <a:t>9</a:t>
                      </a:r>
                      <a:endParaRPr lang="de-DE" sz="1200" dirty="0"/>
                    </a:p>
                  </a:txBody>
                  <a:tcPr anchor="ctr">
                    <a:solidFill>
                      <a:schemeClr val="accent6">
                        <a:lumMod val="40000"/>
                        <a:lumOff val="60000"/>
                      </a:schemeClr>
                    </a:solidFill>
                  </a:tcPr>
                </a:tc>
                <a:tc>
                  <a:txBody>
                    <a:bodyPr/>
                    <a:lstStyle/>
                    <a:p>
                      <a:r>
                        <a:rPr lang="de-DE" sz="1200" dirty="0" smtClean="0"/>
                        <a:t>1.575</a:t>
                      </a:r>
                      <a:endParaRPr lang="de-DE" sz="1200" dirty="0"/>
                    </a:p>
                  </a:txBody>
                  <a:tcPr anchor="ctr">
                    <a:solidFill>
                      <a:schemeClr val="accent6">
                        <a:lumMod val="40000"/>
                        <a:lumOff val="60000"/>
                      </a:schemeClr>
                    </a:solidFill>
                  </a:tcPr>
                </a:tc>
                <a:extLst>
                  <a:ext uri="{0D108BD9-81ED-4DB2-BD59-A6C34878D82A}">
                    <a16:rowId xmlns:a16="http://schemas.microsoft.com/office/drawing/2014/main" val="976320020"/>
                  </a:ext>
                </a:extLst>
              </a:tr>
              <a:tr h="375751">
                <a:tc>
                  <a:txBody>
                    <a:bodyPr/>
                    <a:lstStyle/>
                    <a:p>
                      <a:r>
                        <a:rPr lang="de-DE" sz="1200" dirty="0" smtClean="0"/>
                        <a:t>Straelen</a:t>
                      </a:r>
                      <a:endParaRPr lang="de-DE" sz="1200" dirty="0"/>
                    </a:p>
                  </a:txBody>
                  <a:tcPr anchor="ctr">
                    <a:solidFill>
                      <a:srgbClr val="FFFF00"/>
                    </a:solidFill>
                  </a:tcPr>
                </a:tc>
                <a:tc>
                  <a:txBody>
                    <a:bodyPr/>
                    <a:lstStyle/>
                    <a:p>
                      <a:r>
                        <a:rPr lang="de-DE" sz="1200" dirty="0" smtClean="0"/>
                        <a:t>10</a:t>
                      </a:r>
                      <a:endParaRPr lang="de-DE" sz="1200" dirty="0"/>
                    </a:p>
                  </a:txBody>
                  <a:tcPr anchor="ctr">
                    <a:solidFill>
                      <a:srgbClr val="FFFF00"/>
                    </a:solidFill>
                  </a:tcPr>
                </a:tc>
                <a:tc>
                  <a:txBody>
                    <a:bodyPr/>
                    <a:lstStyle/>
                    <a:p>
                      <a:r>
                        <a:rPr lang="de-DE" sz="1200" dirty="0" smtClean="0"/>
                        <a:t>1.592</a:t>
                      </a:r>
                      <a:endParaRPr lang="de-DE" sz="1200" dirty="0"/>
                    </a:p>
                  </a:txBody>
                  <a:tcPr anchor="ctr">
                    <a:solidFill>
                      <a:srgbClr val="FFFF00"/>
                    </a:solidFill>
                  </a:tcPr>
                </a:tc>
                <a:extLst>
                  <a:ext uri="{0D108BD9-81ED-4DB2-BD59-A6C34878D82A}">
                    <a16:rowId xmlns:a16="http://schemas.microsoft.com/office/drawing/2014/main" val="2270577322"/>
                  </a:ext>
                </a:extLst>
              </a:tr>
            </a:tbl>
          </a:graphicData>
        </a:graphic>
      </p:graphicFrame>
      <p:sp>
        <p:nvSpPr>
          <p:cNvPr id="12" name="Titel 4"/>
          <p:cNvSpPr>
            <a:spLocks noGrp="1"/>
          </p:cNvSpPr>
          <p:nvPr>
            <p:ph type="title"/>
          </p:nvPr>
        </p:nvSpPr>
        <p:spPr>
          <a:xfrm>
            <a:off x="1822024" y="280190"/>
            <a:ext cx="9818874" cy="797984"/>
          </a:xfrm>
        </p:spPr>
        <p:txBody>
          <a:bodyPr/>
          <a:lstStyle/>
          <a:p>
            <a:r>
              <a:rPr lang="de-DE" sz="3600" dirty="0" smtClean="0">
                <a:latin typeface="+mn-lt"/>
              </a:rPr>
              <a:t>Kommunalranking 2020</a:t>
            </a:r>
            <a:endParaRPr lang="de-DE" sz="3600" dirty="0">
              <a:latin typeface="+mn-lt"/>
            </a:endParaRPr>
          </a:p>
        </p:txBody>
      </p:sp>
      <p:sp>
        <p:nvSpPr>
          <p:cNvPr id="13" name="Textfeld 12"/>
          <p:cNvSpPr txBox="1"/>
          <p:nvPr/>
        </p:nvSpPr>
        <p:spPr>
          <a:xfrm>
            <a:off x="327075" y="884045"/>
            <a:ext cx="1093164" cy="369332"/>
          </a:xfrm>
          <a:prstGeom prst="rect">
            <a:avLst/>
          </a:prstGeom>
          <a:noFill/>
        </p:spPr>
        <p:txBody>
          <a:bodyPr wrap="square" rtlCol="0">
            <a:spAutoFit/>
          </a:bodyPr>
          <a:lstStyle/>
          <a:p>
            <a:pPr algn="ctr"/>
            <a:r>
              <a:rPr lang="de-DE" dirty="0" smtClean="0">
                <a:solidFill>
                  <a:srgbClr val="348939"/>
                </a:solidFill>
              </a:rPr>
              <a:t>Ranking</a:t>
            </a:r>
            <a:endParaRPr lang="de-DE" dirty="0">
              <a:solidFill>
                <a:srgbClr val="348939"/>
              </a:solidFill>
            </a:endParaRPr>
          </a:p>
        </p:txBody>
      </p:sp>
      <p:sp>
        <p:nvSpPr>
          <p:cNvPr id="7" name="Textfeld 6"/>
          <p:cNvSpPr txBox="1"/>
          <p:nvPr/>
        </p:nvSpPr>
        <p:spPr>
          <a:xfrm>
            <a:off x="8179279" y="5758774"/>
            <a:ext cx="2793521" cy="246221"/>
          </a:xfrm>
          <a:prstGeom prst="rect">
            <a:avLst/>
          </a:prstGeom>
          <a:noFill/>
        </p:spPr>
        <p:txBody>
          <a:bodyPr wrap="square" rtlCol="0">
            <a:spAutoFit/>
          </a:bodyPr>
          <a:lstStyle/>
          <a:p>
            <a:pPr algn="r"/>
            <a:r>
              <a:rPr lang="de-DE" sz="1000" i="1" dirty="0" smtClean="0"/>
              <a:t>Quelle: </a:t>
            </a:r>
            <a:r>
              <a:rPr lang="de-DE" sz="1000" i="1" dirty="0"/>
              <a:t>I</a:t>
            </a:r>
            <a:r>
              <a:rPr lang="de-DE" sz="1000" i="1" dirty="0" smtClean="0"/>
              <a:t>W CONSULT</a:t>
            </a:r>
          </a:p>
        </p:txBody>
      </p:sp>
    </p:spTree>
    <p:extLst>
      <p:ext uri="{BB962C8B-B14F-4D97-AF65-F5344CB8AC3E}">
        <p14:creationId xmlns:p14="http://schemas.microsoft.com/office/powerpoint/2010/main" val="31454133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sz="3600" dirty="0">
                <a:latin typeface="+mn-lt"/>
              </a:rPr>
              <a:t>Stadt der kurzen Wege</a:t>
            </a:r>
          </a:p>
        </p:txBody>
      </p:sp>
      <p:sp>
        <p:nvSpPr>
          <p:cNvPr id="7" name="Textplatzhalter 6"/>
          <p:cNvSpPr>
            <a:spLocks noGrp="1"/>
          </p:cNvSpPr>
          <p:nvPr>
            <p:ph type="body" sz="quarter" idx="15"/>
          </p:nvPr>
        </p:nvSpPr>
        <p:spPr>
          <a:xfrm>
            <a:off x="1822024" y="1253377"/>
            <a:ext cx="3933884" cy="4336459"/>
          </a:xfrm>
        </p:spPr>
        <p:txBody>
          <a:bodyPr anchor="t"/>
          <a:lstStyle/>
          <a:p>
            <a:r>
              <a:rPr lang="de-DE" sz="1800" dirty="0">
                <a:solidFill>
                  <a:prstClr val="black"/>
                </a:solidFill>
              </a:rPr>
              <a:t>Straelen zeichnet sich durch einen besonders attraktiven Stadtkern aus. </a:t>
            </a:r>
            <a:r>
              <a:rPr lang="de-DE" sz="1800" dirty="0" smtClean="0">
                <a:solidFill>
                  <a:prstClr val="black"/>
                </a:solidFill>
              </a:rPr>
              <a:t>Die </a:t>
            </a:r>
            <a:r>
              <a:rPr lang="de-DE" sz="1800" dirty="0">
                <a:solidFill>
                  <a:prstClr val="black"/>
                </a:solidFill>
              </a:rPr>
              <a:t>kurzen Distanzen innerhalb des </a:t>
            </a:r>
            <a:r>
              <a:rPr lang="de-DE" sz="1800" dirty="0" smtClean="0">
                <a:solidFill>
                  <a:prstClr val="black"/>
                </a:solidFill>
              </a:rPr>
              <a:t>Stadtkerns </a:t>
            </a:r>
            <a:r>
              <a:rPr lang="de-DE" sz="1800" dirty="0">
                <a:solidFill>
                  <a:prstClr val="black"/>
                </a:solidFill>
              </a:rPr>
              <a:t>sowie zu den einzelnen Stadtteilen laden die Kunden zum Schlendern und Shoppen ein. </a:t>
            </a:r>
            <a:endParaRPr lang="de-DE" sz="1800" dirty="0" smtClean="0">
              <a:solidFill>
                <a:prstClr val="black"/>
              </a:solidFill>
            </a:endParaRPr>
          </a:p>
          <a:p>
            <a:r>
              <a:rPr lang="de-DE" sz="1800" dirty="0" smtClean="0">
                <a:solidFill>
                  <a:prstClr val="black"/>
                </a:solidFill>
              </a:rPr>
              <a:t>Die </a:t>
            </a:r>
            <a:r>
              <a:rPr lang="de-DE" sz="1800" dirty="0">
                <a:solidFill>
                  <a:prstClr val="black"/>
                </a:solidFill>
              </a:rPr>
              <a:t>größte Entfernung eines Wohngebietes in die Innenstadt beträgt gerade mal einen Kilometer.</a:t>
            </a:r>
          </a:p>
          <a:p>
            <a:endParaRPr lang="de-DE" dirty="0"/>
          </a:p>
        </p:txBody>
      </p:sp>
      <p:pic>
        <p:nvPicPr>
          <p:cNvPr id="9" name="Bildplatzhalter 8"/>
          <p:cNvPicPr>
            <a:picLocks/>
          </p:cNvPicPr>
          <p:nvPr/>
        </p:nvPicPr>
        <p:blipFill>
          <a:blip r:embed="rId2"/>
          <a:srcRect t="13521" b="13521"/>
          <a:stretch>
            <a:fillRect/>
          </a:stretch>
        </p:blipFill>
        <p:spPr>
          <a:xfrm>
            <a:off x="6117715" y="1253377"/>
            <a:ext cx="4855085" cy="4511664"/>
          </a:xfrm>
          <a:prstGeom prst="rect">
            <a:avLst/>
          </a:prstGeom>
        </p:spPr>
      </p:pic>
      <p:sp>
        <p:nvSpPr>
          <p:cNvPr id="11" name="Foliennummernplatzhalter 7"/>
          <p:cNvSpPr>
            <a:spLocks noGrp="1"/>
          </p:cNvSpPr>
          <p:nvPr>
            <p:ph type="sldNum" sz="quarter" idx="4294967295"/>
          </p:nvPr>
        </p:nvSpPr>
        <p:spPr>
          <a:xfrm>
            <a:off x="8610600" y="6356350"/>
            <a:ext cx="2743200" cy="365125"/>
          </a:xfrm>
        </p:spPr>
        <p:txBody>
          <a:bodyPr/>
          <a:lstStyle/>
          <a:p>
            <a:r>
              <a:rPr lang="de-DE" dirty="0" smtClean="0">
                <a:solidFill>
                  <a:schemeClr val="bg1"/>
                </a:solidFill>
              </a:rPr>
              <a:t>19</a:t>
            </a:r>
            <a:endParaRPr lang="de-DE" dirty="0">
              <a:solidFill>
                <a:schemeClr val="bg1"/>
              </a:solidFill>
            </a:endParaRPr>
          </a:p>
        </p:txBody>
      </p:sp>
      <p:sp>
        <p:nvSpPr>
          <p:cNvPr id="12" name="Textfeld 11"/>
          <p:cNvSpPr txBox="1"/>
          <p:nvPr/>
        </p:nvSpPr>
        <p:spPr>
          <a:xfrm>
            <a:off x="252919" y="884045"/>
            <a:ext cx="1400783" cy="369332"/>
          </a:xfrm>
          <a:prstGeom prst="rect">
            <a:avLst/>
          </a:prstGeom>
          <a:noFill/>
        </p:spPr>
        <p:txBody>
          <a:bodyPr wrap="square" rtlCol="0">
            <a:spAutoFit/>
          </a:bodyPr>
          <a:lstStyle/>
          <a:p>
            <a:r>
              <a:rPr lang="de-DE" dirty="0" smtClean="0">
                <a:solidFill>
                  <a:srgbClr val="348939"/>
                </a:solidFill>
              </a:rPr>
              <a:t>Kurze Wege</a:t>
            </a:r>
            <a:endParaRPr lang="de-DE" dirty="0">
              <a:solidFill>
                <a:srgbClr val="348939"/>
              </a:solidFill>
            </a:endParaRPr>
          </a:p>
        </p:txBody>
      </p:sp>
    </p:spTree>
    <p:extLst>
      <p:ext uri="{BB962C8B-B14F-4D97-AF65-F5344CB8AC3E}">
        <p14:creationId xmlns:p14="http://schemas.microsoft.com/office/powerpoint/2010/main" val="31396095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09551" y="884045"/>
            <a:ext cx="1612474" cy="369332"/>
          </a:xfrm>
          <a:prstGeom prst="rect">
            <a:avLst/>
          </a:prstGeom>
          <a:noFill/>
        </p:spPr>
        <p:txBody>
          <a:bodyPr wrap="square" rtlCol="0">
            <a:spAutoFit/>
          </a:bodyPr>
          <a:lstStyle/>
          <a:p>
            <a:r>
              <a:rPr lang="de-DE" dirty="0" smtClean="0">
                <a:solidFill>
                  <a:srgbClr val="348939"/>
                </a:solidFill>
              </a:rPr>
              <a:t>Viel zu bieten</a:t>
            </a:r>
            <a:endParaRPr lang="de-DE" dirty="0">
              <a:solidFill>
                <a:srgbClr val="348939"/>
              </a:solidFill>
            </a:endParaRPr>
          </a:p>
        </p:txBody>
      </p:sp>
      <p:sp>
        <p:nvSpPr>
          <p:cNvPr id="7" name="Rechteck 6"/>
          <p:cNvSpPr/>
          <p:nvPr/>
        </p:nvSpPr>
        <p:spPr>
          <a:xfrm>
            <a:off x="5886648" y="3244334"/>
            <a:ext cx="418704" cy="369332"/>
          </a:xfrm>
          <a:prstGeom prst="rect">
            <a:avLst/>
          </a:prstGeom>
        </p:spPr>
        <p:txBody>
          <a:bodyPr wrap="none">
            <a:spAutoFit/>
          </a:bodyPr>
          <a:lstStyle/>
          <a:p>
            <a:r>
              <a:rPr lang="de-DE" dirty="0">
                <a:solidFill>
                  <a:schemeClr val="bg1"/>
                </a:solidFill>
              </a:rPr>
              <a:t>18</a:t>
            </a:r>
            <a:endParaRPr lang="de-DE" dirty="0"/>
          </a:p>
        </p:txBody>
      </p:sp>
      <p:sp>
        <p:nvSpPr>
          <p:cNvPr id="18" name="Foliennummernplatzhalter 7"/>
          <p:cNvSpPr txBox="1">
            <a:spLocks/>
          </p:cNvSpPr>
          <p:nvPr/>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smtClean="0">
                <a:solidFill>
                  <a:schemeClr val="bg1"/>
                </a:solidFill>
              </a:rPr>
              <a:t>20</a:t>
            </a:r>
            <a:endParaRPr lang="de-DE" dirty="0">
              <a:solidFill>
                <a:schemeClr val="bg1"/>
              </a:solidFill>
            </a:endParaRPr>
          </a:p>
        </p:txBody>
      </p:sp>
      <p:sp>
        <p:nvSpPr>
          <p:cNvPr id="20" name="Titel 4"/>
          <p:cNvSpPr>
            <a:spLocks noGrp="1"/>
          </p:cNvSpPr>
          <p:nvPr>
            <p:ph type="title"/>
          </p:nvPr>
        </p:nvSpPr>
        <p:spPr>
          <a:xfrm>
            <a:off x="1822024" y="280190"/>
            <a:ext cx="9818874" cy="797984"/>
          </a:xfrm>
        </p:spPr>
        <p:txBody>
          <a:bodyPr/>
          <a:lstStyle/>
          <a:p>
            <a:r>
              <a:rPr lang="de-DE" sz="3600" dirty="0" smtClean="0">
                <a:latin typeface="+mn-lt"/>
              </a:rPr>
              <a:t>Straelen hat viel zu bieten…</a:t>
            </a:r>
            <a:endParaRPr lang="de-DE" sz="3600" dirty="0">
              <a:latin typeface="+mn-lt"/>
            </a:endParaRPr>
          </a:p>
        </p:txBody>
      </p:sp>
      <p:sp>
        <p:nvSpPr>
          <p:cNvPr id="21" name="Textplatzhalter 6"/>
          <p:cNvSpPr txBox="1">
            <a:spLocks/>
          </p:cNvSpPr>
          <p:nvPr/>
        </p:nvSpPr>
        <p:spPr>
          <a:xfrm>
            <a:off x="1822024" y="1253377"/>
            <a:ext cx="3933884" cy="433645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smtClean="0">
                <a:solidFill>
                  <a:prstClr val="black"/>
                </a:solidFill>
              </a:rPr>
              <a:t>Großes Veranstaltungsangebot</a:t>
            </a:r>
          </a:p>
          <a:p>
            <a:pPr marL="0" indent="0">
              <a:buNone/>
            </a:pPr>
            <a:endParaRPr lang="de-DE" sz="1800" dirty="0" smtClean="0">
              <a:solidFill>
                <a:prstClr val="black"/>
              </a:solidFill>
            </a:endParaRPr>
          </a:p>
          <a:p>
            <a:r>
              <a:rPr lang="de-DE" sz="1800" dirty="0" smtClean="0">
                <a:solidFill>
                  <a:prstClr val="black"/>
                </a:solidFill>
              </a:rPr>
              <a:t>Moderne Sportanlagen und Fitnessbad „</a:t>
            </a:r>
            <a:r>
              <a:rPr lang="de-DE" sz="1800" dirty="0" err="1" smtClean="0">
                <a:solidFill>
                  <a:prstClr val="black"/>
                </a:solidFill>
              </a:rPr>
              <a:t>Wasserstraelen</a:t>
            </a:r>
            <a:r>
              <a:rPr lang="de-DE" sz="1800" dirty="0" smtClean="0">
                <a:solidFill>
                  <a:prstClr val="black"/>
                </a:solidFill>
              </a:rPr>
              <a:t>“</a:t>
            </a:r>
          </a:p>
          <a:p>
            <a:pPr marL="0" indent="0">
              <a:buNone/>
            </a:pPr>
            <a:endParaRPr lang="de-DE" sz="1800" dirty="0" smtClean="0">
              <a:solidFill>
                <a:prstClr val="black"/>
              </a:solidFill>
            </a:endParaRPr>
          </a:p>
          <a:p>
            <a:r>
              <a:rPr lang="de-DE" sz="1800" dirty="0" smtClean="0">
                <a:solidFill>
                  <a:prstClr val="black"/>
                </a:solidFill>
              </a:rPr>
              <a:t>Städtisches Gymnasium und Sekundarschule</a:t>
            </a:r>
          </a:p>
          <a:p>
            <a:pPr marL="0" indent="0">
              <a:buNone/>
            </a:pPr>
            <a:endParaRPr lang="de-DE" sz="1800" dirty="0" smtClean="0">
              <a:solidFill>
                <a:prstClr val="black"/>
              </a:solidFill>
            </a:endParaRPr>
          </a:p>
          <a:p>
            <a:r>
              <a:rPr lang="de-DE" sz="1800" dirty="0" smtClean="0">
                <a:solidFill>
                  <a:prstClr val="black"/>
                </a:solidFill>
              </a:rPr>
              <a:t>Jugendzentrum (Just) mit vielfältigen Angeboten</a:t>
            </a:r>
          </a:p>
          <a:p>
            <a:pPr marL="0" indent="0">
              <a:buNone/>
            </a:pPr>
            <a:endParaRPr lang="de-DE" sz="1800" dirty="0" smtClean="0">
              <a:solidFill>
                <a:prstClr val="black"/>
              </a:solidFill>
            </a:endParaRPr>
          </a:p>
          <a:p>
            <a:endParaRPr lang="de-DE" dirty="0"/>
          </a:p>
        </p:txBody>
      </p:sp>
      <p:pic>
        <p:nvPicPr>
          <p:cNvPr id="22" name="Grafik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715" y="1305996"/>
            <a:ext cx="5715000" cy="3876675"/>
          </a:xfrm>
          <a:prstGeom prst="rect">
            <a:avLst/>
          </a:prstGeom>
        </p:spPr>
      </p:pic>
    </p:spTree>
    <p:extLst>
      <p:ext uri="{BB962C8B-B14F-4D97-AF65-F5344CB8AC3E}">
        <p14:creationId xmlns:p14="http://schemas.microsoft.com/office/powerpoint/2010/main" val="1242321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a:xfrm>
            <a:off x="1228436" y="1900419"/>
            <a:ext cx="10494862" cy="3939663"/>
          </a:xfrm>
        </p:spPr>
        <p:txBody>
          <a:bodyPr/>
          <a:lstStyle/>
          <a:p>
            <a:pPr marL="0" indent="0">
              <a:buNone/>
            </a:pPr>
            <a:endParaRPr lang="de-DE" dirty="0" smtClean="0"/>
          </a:p>
          <a:p>
            <a:pPr marL="0" indent="0">
              <a:buNone/>
            </a:pPr>
            <a:endParaRPr lang="de-DE" dirty="0"/>
          </a:p>
          <a:p>
            <a:pPr marL="0" indent="0">
              <a:buNone/>
            </a:pPr>
            <a:r>
              <a:rPr lang="de-DE" dirty="0" smtClean="0"/>
              <a:t>Sprechen Sie uns einfach an, wir helfen Ihnen gerne!			</a:t>
            </a:r>
          </a:p>
          <a:p>
            <a:pPr marL="0" indent="0">
              <a:buNone/>
            </a:pPr>
            <a:r>
              <a:rPr lang="de-DE" sz="2000" b="1" dirty="0"/>
              <a:t>	</a:t>
            </a:r>
            <a:r>
              <a:rPr lang="de-DE" sz="2000" b="1" dirty="0" smtClean="0"/>
              <a:t>						</a:t>
            </a:r>
          </a:p>
          <a:p>
            <a:pPr marL="0" indent="0">
              <a:buNone/>
            </a:pPr>
            <a:r>
              <a:rPr lang="de-DE" sz="2000" b="1" dirty="0"/>
              <a:t>	</a:t>
            </a:r>
            <a:r>
              <a:rPr lang="de-DE" sz="2000" b="1" dirty="0" smtClean="0"/>
              <a:t>						</a:t>
            </a:r>
          </a:p>
          <a:p>
            <a:pPr marL="0" indent="0">
              <a:buNone/>
            </a:pPr>
            <a:r>
              <a:rPr lang="de-DE" sz="2000" b="1" dirty="0"/>
              <a:t>	</a:t>
            </a:r>
            <a:r>
              <a:rPr lang="de-DE" sz="2000" b="1" dirty="0" smtClean="0"/>
              <a:t>						Ansprechpartner:</a:t>
            </a:r>
          </a:p>
          <a:p>
            <a:pPr marL="0" indent="0">
              <a:lnSpc>
                <a:spcPct val="50000"/>
              </a:lnSpc>
              <a:buNone/>
            </a:pPr>
            <a:r>
              <a:rPr lang="de-DE" sz="2000" dirty="0"/>
              <a:t>	</a:t>
            </a:r>
            <a:r>
              <a:rPr lang="de-DE" sz="2000" dirty="0" smtClean="0"/>
              <a:t>						Bons, Uwe</a:t>
            </a:r>
          </a:p>
          <a:p>
            <a:pPr marL="0" indent="0">
              <a:lnSpc>
                <a:spcPct val="50000"/>
              </a:lnSpc>
              <a:buNone/>
            </a:pPr>
            <a:r>
              <a:rPr lang="de-DE" sz="2000" dirty="0"/>
              <a:t>	</a:t>
            </a:r>
            <a:r>
              <a:rPr lang="de-DE" sz="2000" dirty="0" smtClean="0"/>
              <a:t>						Telefon: 	02834 702-210</a:t>
            </a:r>
          </a:p>
          <a:p>
            <a:pPr marL="0" indent="0">
              <a:lnSpc>
                <a:spcPct val="50000"/>
              </a:lnSpc>
              <a:buNone/>
            </a:pPr>
            <a:r>
              <a:rPr lang="de-DE" sz="2000" dirty="0" smtClean="0"/>
              <a:t>							E-Mail:  	wfg@straelen.de</a:t>
            </a:r>
          </a:p>
          <a:p>
            <a:pPr marL="0" indent="0">
              <a:lnSpc>
                <a:spcPct val="50000"/>
              </a:lnSpc>
              <a:buNone/>
            </a:pPr>
            <a:r>
              <a:rPr lang="de-DE" sz="2000" dirty="0"/>
              <a:t>	</a:t>
            </a:r>
            <a:r>
              <a:rPr lang="de-DE" sz="2000" dirty="0" smtClean="0"/>
              <a:t>						Büro: 	Stadt Straelen, Zimmer 101</a:t>
            </a:r>
          </a:p>
          <a:p>
            <a:pPr marL="0" indent="0">
              <a:buNone/>
            </a:pPr>
            <a:r>
              <a:rPr lang="de-DE" dirty="0"/>
              <a:t>	</a:t>
            </a:r>
            <a:r>
              <a:rPr lang="de-DE" dirty="0" smtClean="0"/>
              <a:t>						</a:t>
            </a:r>
          </a:p>
          <a:p>
            <a:pPr marL="0" indent="0">
              <a:buNone/>
            </a:pPr>
            <a:endParaRPr lang="de-DE" dirty="0"/>
          </a:p>
        </p:txBody>
      </p:sp>
      <p:sp>
        <p:nvSpPr>
          <p:cNvPr id="11" name="Titel 4"/>
          <p:cNvSpPr>
            <a:spLocks noGrp="1"/>
          </p:cNvSpPr>
          <p:nvPr>
            <p:ph type="title"/>
          </p:nvPr>
        </p:nvSpPr>
        <p:spPr>
          <a:xfrm>
            <a:off x="1228436" y="1102436"/>
            <a:ext cx="9818874" cy="797984"/>
          </a:xfrm>
        </p:spPr>
        <p:txBody>
          <a:bodyPr/>
          <a:lstStyle/>
          <a:p>
            <a:r>
              <a:rPr lang="de-DE" sz="5400" dirty="0" smtClean="0">
                <a:latin typeface="+mn-lt"/>
              </a:rPr>
              <a:t>Haben Sie noch Fragen oder fehlt Ihnen ein statistischer Wert?</a:t>
            </a:r>
            <a:endParaRPr lang="de-DE" sz="5400" dirty="0">
              <a:latin typeface="+mn-lt"/>
            </a:endParaRPr>
          </a:p>
        </p:txBody>
      </p:sp>
      <p:pic>
        <p:nvPicPr>
          <p:cNvPr id="13" name="Grafik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6718" y="3884160"/>
            <a:ext cx="1521009" cy="1801916"/>
          </a:xfrm>
          <a:prstGeom prst="rect">
            <a:avLst/>
          </a:prstGeom>
        </p:spPr>
      </p:pic>
      <p:sp>
        <p:nvSpPr>
          <p:cNvPr id="14" name="Textfeld 13"/>
          <p:cNvSpPr txBox="1"/>
          <p:nvPr/>
        </p:nvSpPr>
        <p:spPr>
          <a:xfrm>
            <a:off x="327074" y="884045"/>
            <a:ext cx="1132075" cy="369332"/>
          </a:xfrm>
          <a:prstGeom prst="rect">
            <a:avLst/>
          </a:prstGeom>
          <a:noFill/>
        </p:spPr>
        <p:txBody>
          <a:bodyPr wrap="square" rtlCol="0">
            <a:spAutoFit/>
          </a:bodyPr>
          <a:lstStyle/>
          <a:p>
            <a:pPr algn="ctr"/>
            <a:r>
              <a:rPr lang="de-DE" dirty="0" smtClean="0">
                <a:solidFill>
                  <a:srgbClr val="348939"/>
                </a:solidFill>
              </a:rPr>
              <a:t>Fragen</a:t>
            </a:r>
            <a:endParaRPr lang="de-DE" dirty="0">
              <a:solidFill>
                <a:srgbClr val="348939"/>
              </a:solidFill>
            </a:endParaRPr>
          </a:p>
        </p:txBody>
      </p:sp>
      <p:sp>
        <p:nvSpPr>
          <p:cNvPr id="3" name="Textfeld 2"/>
          <p:cNvSpPr txBox="1"/>
          <p:nvPr/>
        </p:nvSpPr>
        <p:spPr>
          <a:xfrm>
            <a:off x="10371827" y="6457050"/>
            <a:ext cx="1759788" cy="261610"/>
          </a:xfrm>
          <a:prstGeom prst="rect">
            <a:avLst/>
          </a:prstGeom>
          <a:noFill/>
        </p:spPr>
        <p:txBody>
          <a:bodyPr wrap="square" rtlCol="0">
            <a:spAutoFit/>
          </a:bodyPr>
          <a:lstStyle/>
          <a:p>
            <a:pPr algn="r"/>
            <a:r>
              <a:rPr lang="de-DE" sz="1100" dirty="0" smtClean="0">
                <a:solidFill>
                  <a:schemeClr val="bg1"/>
                </a:solidFill>
              </a:rPr>
              <a:t>Stand: Oktober 2021</a:t>
            </a:r>
            <a:endParaRPr lang="de-DE" sz="1100" dirty="0">
              <a:solidFill>
                <a:schemeClr val="bg1"/>
              </a:solidFill>
            </a:endParaRPr>
          </a:p>
        </p:txBody>
      </p:sp>
    </p:spTree>
    <p:extLst>
      <p:ext uri="{BB962C8B-B14F-4D97-AF65-F5344CB8AC3E}">
        <p14:creationId xmlns:p14="http://schemas.microsoft.com/office/powerpoint/2010/main" val="323375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platzhalter 21"/>
          <p:cNvSpPr>
            <a:spLocks noGrp="1"/>
          </p:cNvSpPr>
          <p:nvPr>
            <p:ph type="body" sz="quarter" idx="15"/>
          </p:nvPr>
        </p:nvSpPr>
        <p:spPr>
          <a:xfrm>
            <a:off x="1822024" y="1261612"/>
            <a:ext cx="4095697" cy="4336459"/>
          </a:xfrm>
        </p:spPr>
        <p:txBody>
          <a:bodyPr anchor="t"/>
          <a:lstStyle/>
          <a:p>
            <a:pPr lvl="0"/>
            <a:r>
              <a:rPr lang="de-DE" sz="1800" dirty="0" smtClean="0">
                <a:solidFill>
                  <a:prstClr val="black"/>
                </a:solidFill>
              </a:rPr>
              <a:t>Straelens Wahrzeichen - </a:t>
            </a:r>
            <a:r>
              <a:rPr lang="de-DE" sz="1800" dirty="0">
                <a:solidFill>
                  <a:prstClr val="black"/>
                </a:solidFill>
              </a:rPr>
              <a:t>die </a:t>
            </a:r>
            <a:r>
              <a:rPr lang="de-DE" sz="1800" dirty="0" smtClean="0">
                <a:solidFill>
                  <a:prstClr val="black"/>
                </a:solidFill>
              </a:rPr>
              <a:t>überdimensionale</a:t>
            </a:r>
            <a:r>
              <a:rPr lang="de-DE" sz="1800" dirty="0">
                <a:solidFill>
                  <a:prstClr val="black"/>
                </a:solidFill>
              </a:rPr>
              <a:t>, grasbewachsene Couch </a:t>
            </a:r>
            <a:r>
              <a:rPr lang="de-DE" sz="1800" dirty="0" smtClean="0">
                <a:solidFill>
                  <a:prstClr val="black"/>
                </a:solidFill>
              </a:rPr>
              <a:t>- ist </a:t>
            </a:r>
            <a:r>
              <a:rPr lang="de-DE" sz="1800" dirty="0">
                <a:solidFill>
                  <a:prstClr val="black"/>
                </a:solidFill>
              </a:rPr>
              <a:t>Markenzeichen und Erkennungsmerkmal der Stadt. </a:t>
            </a:r>
            <a:endParaRPr lang="de-DE" sz="1800" dirty="0" smtClean="0">
              <a:solidFill>
                <a:prstClr val="black"/>
              </a:solidFill>
            </a:endParaRPr>
          </a:p>
          <a:p>
            <a:pPr lvl="0"/>
            <a:r>
              <a:rPr lang="de-DE" sz="1800" dirty="0" smtClean="0">
                <a:solidFill>
                  <a:prstClr val="black"/>
                </a:solidFill>
              </a:rPr>
              <a:t>Das </a:t>
            </a:r>
            <a:r>
              <a:rPr lang="de-DE" sz="1800" dirty="0">
                <a:solidFill>
                  <a:prstClr val="black"/>
                </a:solidFill>
              </a:rPr>
              <a:t>hat seinen Grund: Der Wirtschaftsstandort ist geprägt durch die Branchen </a:t>
            </a:r>
            <a:r>
              <a:rPr lang="de-DE" sz="1800" dirty="0" smtClean="0">
                <a:solidFill>
                  <a:prstClr val="black"/>
                </a:solidFill>
              </a:rPr>
              <a:t>Agrobusiness</a:t>
            </a:r>
            <a:r>
              <a:rPr lang="de-DE" sz="1800" dirty="0">
                <a:solidFill>
                  <a:prstClr val="black"/>
                </a:solidFill>
              </a:rPr>
              <a:t>, Nahrungsmittel- und Frischeproduktion, Gartenbau sowie Blumen- und Gemüsevermarktung. International agierende Unternehmen wie </a:t>
            </a:r>
            <a:r>
              <a:rPr lang="de-DE" sz="1800" dirty="0" err="1">
                <a:solidFill>
                  <a:prstClr val="black"/>
                </a:solidFill>
              </a:rPr>
              <a:t>bofrost</a:t>
            </a:r>
            <a:r>
              <a:rPr lang="de-DE" sz="1800" dirty="0">
                <a:solidFill>
                  <a:prstClr val="black"/>
                </a:solidFill>
              </a:rPr>
              <a:t>*, </a:t>
            </a:r>
            <a:r>
              <a:rPr lang="de-DE" sz="1800" dirty="0" err="1">
                <a:solidFill>
                  <a:prstClr val="black"/>
                </a:solidFill>
              </a:rPr>
              <a:t>Bonduelle</a:t>
            </a:r>
            <a:r>
              <a:rPr lang="de-DE" sz="1800" dirty="0">
                <a:solidFill>
                  <a:prstClr val="black"/>
                </a:solidFill>
              </a:rPr>
              <a:t>, </a:t>
            </a:r>
            <a:r>
              <a:rPr lang="de-DE" sz="1800" dirty="0" smtClean="0">
                <a:solidFill>
                  <a:prstClr val="black"/>
                </a:solidFill>
              </a:rPr>
              <a:t>Carl </a:t>
            </a:r>
            <a:r>
              <a:rPr lang="de-DE" sz="1800" dirty="0">
                <a:solidFill>
                  <a:prstClr val="black"/>
                </a:solidFill>
              </a:rPr>
              <a:t>Kühne KG, </a:t>
            </a:r>
            <a:r>
              <a:rPr lang="de-DE" sz="1800" dirty="0" err="1">
                <a:solidFill>
                  <a:prstClr val="black"/>
                </a:solidFill>
              </a:rPr>
              <a:t>Landgard</a:t>
            </a:r>
            <a:r>
              <a:rPr lang="de-DE" sz="1800" dirty="0">
                <a:solidFill>
                  <a:prstClr val="black"/>
                </a:solidFill>
              </a:rPr>
              <a:t> oder </a:t>
            </a:r>
            <a:r>
              <a:rPr lang="de-DE" sz="1800" dirty="0" err="1" smtClean="0">
                <a:solidFill>
                  <a:prstClr val="black"/>
                </a:solidFill>
              </a:rPr>
              <a:t>Veiling</a:t>
            </a:r>
            <a:r>
              <a:rPr lang="de-DE" sz="1800" dirty="0" smtClean="0">
                <a:solidFill>
                  <a:prstClr val="black"/>
                </a:solidFill>
              </a:rPr>
              <a:t> </a:t>
            </a:r>
            <a:r>
              <a:rPr lang="de-DE" sz="1800" dirty="0">
                <a:solidFill>
                  <a:prstClr val="black"/>
                </a:solidFill>
              </a:rPr>
              <a:t>Rhein-Maas haben hier, in Grenzlage zu den Niederlanden, ihren </a:t>
            </a:r>
            <a:r>
              <a:rPr lang="de-DE" sz="1800" dirty="0" smtClean="0">
                <a:solidFill>
                  <a:prstClr val="black"/>
                </a:solidFill>
              </a:rPr>
              <a:t>Standort.</a:t>
            </a:r>
            <a:endParaRPr lang="de-DE" sz="1800" dirty="0">
              <a:solidFill>
                <a:prstClr val="black"/>
              </a:solidFill>
            </a:endParaRPr>
          </a:p>
          <a:p>
            <a:endParaRPr lang="de-DE" dirty="0"/>
          </a:p>
        </p:txBody>
      </p:sp>
      <p:pic>
        <p:nvPicPr>
          <p:cNvPr id="29" name="Bildplatzhalter 28"/>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6446" r="6446"/>
          <a:stretch>
            <a:fillRect/>
          </a:stretch>
        </p:blipFill>
        <p:spPr>
          <a:xfrm>
            <a:off x="6286037" y="1253376"/>
            <a:ext cx="4686763" cy="4515125"/>
          </a:xfrm>
          <a:prstGeom prst="rect">
            <a:avLst/>
          </a:prstGeom>
        </p:spPr>
      </p:pic>
      <p:sp>
        <p:nvSpPr>
          <p:cNvPr id="2" name="Foliennummernplatzhalter 1"/>
          <p:cNvSpPr>
            <a:spLocks noGrp="1"/>
          </p:cNvSpPr>
          <p:nvPr>
            <p:ph type="sldNum" sz="quarter" idx="4294967295"/>
          </p:nvPr>
        </p:nvSpPr>
        <p:spPr>
          <a:xfrm>
            <a:off x="8610600" y="6356350"/>
            <a:ext cx="2743200" cy="365125"/>
          </a:xfrm>
        </p:spPr>
        <p:txBody>
          <a:bodyPr/>
          <a:lstStyle/>
          <a:p>
            <a:r>
              <a:rPr lang="de-DE" dirty="0">
                <a:solidFill>
                  <a:schemeClr val="bg1"/>
                </a:solidFill>
              </a:rPr>
              <a:t>1</a:t>
            </a:r>
          </a:p>
        </p:txBody>
      </p:sp>
      <p:sp>
        <p:nvSpPr>
          <p:cNvPr id="10" name="Titel 4"/>
          <p:cNvSpPr>
            <a:spLocks noGrp="1"/>
          </p:cNvSpPr>
          <p:nvPr>
            <p:ph type="title"/>
          </p:nvPr>
        </p:nvSpPr>
        <p:spPr>
          <a:xfrm>
            <a:off x="1822024" y="280190"/>
            <a:ext cx="9818874" cy="797984"/>
          </a:xfrm>
        </p:spPr>
        <p:txBody>
          <a:bodyPr/>
          <a:lstStyle/>
          <a:p>
            <a:r>
              <a:rPr lang="de-DE" sz="3600" dirty="0" smtClean="0">
                <a:latin typeface="+mn-lt"/>
              </a:rPr>
              <a:t>Die Grüne Couch</a:t>
            </a:r>
            <a:endParaRPr lang="de-DE" sz="2400" dirty="0">
              <a:latin typeface="+mn-lt"/>
            </a:endParaRPr>
          </a:p>
        </p:txBody>
      </p:sp>
      <p:sp>
        <p:nvSpPr>
          <p:cNvPr id="4" name="Textfeld 3"/>
          <p:cNvSpPr txBox="1"/>
          <p:nvPr/>
        </p:nvSpPr>
        <p:spPr>
          <a:xfrm>
            <a:off x="327074" y="884045"/>
            <a:ext cx="1112620" cy="369332"/>
          </a:xfrm>
          <a:prstGeom prst="rect">
            <a:avLst/>
          </a:prstGeom>
          <a:noFill/>
        </p:spPr>
        <p:txBody>
          <a:bodyPr wrap="square" rtlCol="0">
            <a:spAutoFit/>
          </a:bodyPr>
          <a:lstStyle/>
          <a:p>
            <a:pPr algn="ctr"/>
            <a:r>
              <a:rPr lang="de-DE" dirty="0" smtClean="0">
                <a:solidFill>
                  <a:srgbClr val="348939"/>
                </a:solidFill>
              </a:rPr>
              <a:t>Einleitung</a:t>
            </a:r>
            <a:endParaRPr lang="de-DE" dirty="0">
              <a:solidFill>
                <a:srgbClr val="348939"/>
              </a:solidFill>
            </a:endParaRPr>
          </a:p>
        </p:txBody>
      </p:sp>
    </p:spTree>
    <p:extLst>
      <p:ext uri="{BB962C8B-B14F-4D97-AF65-F5344CB8AC3E}">
        <p14:creationId xmlns:p14="http://schemas.microsoft.com/office/powerpoint/2010/main" val="930271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a:xfrm>
            <a:off x="7041724" y="1538490"/>
            <a:ext cx="3939702" cy="4086348"/>
          </a:xfrm>
          <a:prstGeom prst="rect">
            <a:avLst/>
          </a:prstGeom>
        </p:spPr>
        <p:txBody>
          <a:bodyPr wrap="square" tIns="108000" rIns="108000" bIns="108000" anchor="ctr">
            <a:spAutoFit/>
          </a:bodyPr>
          <a:lstStyle/>
          <a:p>
            <a:pPr lvl="0" defTabSz="457200">
              <a:lnSpc>
                <a:spcPts val="2500"/>
              </a:lnSpc>
              <a:buClr>
                <a:srgbClr val="2F9330"/>
              </a:buClr>
              <a:buSzPct val="80000"/>
            </a:pPr>
            <a:r>
              <a:rPr lang="de-DE" sz="1800" dirty="0" smtClean="0"/>
              <a:t>Nordrhein-Westfalen</a:t>
            </a:r>
            <a:endParaRPr lang="de-DE" sz="1800" dirty="0"/>
          </a:p>
          <a:p>
            <a:pPr lvl="0" defTabSz="457200">
              <a:lnSpc>
                <a:spcPts val="2500"/>
              </a:lnSpc>
              <a:buClr>
                <a:srgbClr val="2F9330"/>
              </a:buClr>
              <a:buSzPct val="80000"/>
            </a:pPr>
            <a:r>
              <a:rPr lang="de-DE" sz="1800" dirty="0" smtClean="0"/>
              <a:t>Regierungsbezirk Düsseldorf</a:t>
            </a:r>
            <a:endParaRPr lang="de-DE" sz="1800" dirty="0"/>
          </a:p>
          <a:p>
            <a:pPr lvl="0" defTabSz="457200">
              <a:lnSpc>
                <a:spcPts val="2500"/>
              </a:lnSpc>
              <a:buClr>
                <a:srgbClr val="2F9330"/>
              </a:buClr>
              <a:buSzPct val="80000"/>
            </a:pPr>
            <a:r>
              <a:rPr lang="de-DE" sz="1800" dirty="0"/>
              <a:t>Südlicher Teil des Kreises </a:t>
            </a:r>
            <a:r>
              <a:rPr lang="de-DE" sz="1800" dirty="0" smtClean="0"/>
              <a:t>Kleve</a:t>
            </a:r>
            <a:endParaRPr lang="de-DE" sz="1800" dirty="0"/>
          </a:p>
          <a:p>
            <a:pPr lvl="0" defTabSz="457200">
              <a:lnSpc>
                <a:spcPct val="100000"/>
              </a:lnSpc>
              <a:buClr>
                <a:srgbClr val="2F9330"/>
              </a:buClr>
              <a:buSzPct val="80000"/>
            </a:pPr>
            <a:r>
              <a:rPr lang="de-DE" sz="1800" dirty="0"/>
              <a:t>Grenzt </a:t>
            </a:r>
            <a:r>
              <a:rPr lang="de-DE" sz="1800" dirty="0" smtClean="0"/>
              <a:t>an die Städte Geldern und Nettetal, die </a:t>
            </a:r>
            <a:r>
              <a:rPr lang="de-DE" sz="1800" dirty="0"/>
              <a:t>Gemeinden </a:t>
            </a:r>
            <a:r>
              <a:rPr lang="de-DE" sz="1800" dirty="0" err="1" smtClean="0"/>
              <a:t>Wachtendonk</a:t>
            </a:r>
            <a:r>
              <a:rPr lang="de-DE" sz="1800" dirty="0" smtClean="0"/>
              <a:t> und </a:t>
            </a:r>
            <a:r>
              <a:rPr lang="de-DE" sz="1800" dirty="0" err="1" smtClean="0"/>
              <a:t>Kerken</a:t>
            </a:r>
            <a:r>
              <a:rPr lang="de-DE" sz="1800" dirty="0"/>
              <a:t> sowie </a:t>
            </a:r>
            <a:r>
              <a:rPr lang="de-DE" sz="1800" dirty="0" smtClean="0"/>
              <a:t>die niederländische </a:t>
            </a:r>
            <a:r>
              <a:rPr lang="de-DE" sz="1800" dirty="0"/>
              <a:t>Stadt </a:t>
            </a:r>
            <a:r>
              <a:rPr lang="de-DE" sz="1800" dirty="0" smtClean="0"/>
              <a:t>Venlo</a:t>
            </a:r>
            <a:endParaRPr lang="de-DE" sz="1800" dirty="0"/>
          </a:p>
          <a:p>
            <a:pPr lvl="0" defTabSz="457200">
              <a:lnSpc>
                <a:spcPts val="2500"/>
              </a:lnSpc>
              <a:buClr>
                <a:srgbClr val="2F9330"/>
              </a:buClr>
              <a:buSzPct val="80000"/>
            </a:pPr>
            <a:r>
              <a:rPr lang="de-DE" sz="1800" dirty="0"/>
              <a:t>74km² </a:t>
            </a:r>
            <a:r>
              <a:rPr lang="de-DE" sz="1800" dirty="0" smtClean="0"/>
              <a:t>groß</a:t>
            </a:r>
          </a:p>
          <a:p>
            <a:pPr lvl="0" defTabSz="457200">
              <a:lnSpc>
                <a:spcPts val="2500"/>
              </a:lnSpc>
              <a:buClr>
                <a:srgbClr val="2F9330"/>
              </a:buClr>
              <a:buSzPct val="80000"/>
            </a:pPr>
            <a:r>
              <a:rPr lang="de-DE" sz="1800" dirty="0" smtClean="0"/>
              <a:t>Einwohnerzahl: </a:t>
            </a:r>
            <a:r>
              <a:rPr lang="de-DE" sz="1800" dirty="0" smtClean="0"/>
              <a:t>17.192 </a:t>
            </a:r>
            <a:r>
              <a:rPr lang="de-DE" sz="1800" dirty="0" smtClean="0"/>
              <a:t>(2022)</a:t>
            </a:r>
            <a:endParaRPr lang="de-DE" sz="1800" dirty="0"/>
          </a:p>
          <a:p>
            <a:pPr marL="0" indent="0">
              <a:buNone/>
            </a:pPr>
            <a:endParaRPr lang="de-DE" dirty="0">
              <a:solidFill>
                <a:srgbClr val="0C7E3F"/>
              </a:solidFill>
            </a:endParaRPr>
          </a:p>
        </p:txBody>
      </p:sp>
      <p:pic>
        <p:nvPicPr>
          <p:cNvPr id="4" name="Bildplatzhalter 3"/>
          <p:cNvPicPr>
            <a:picLocks noGrp="1" noChangeAspect="1"/>
          </p:cNvPicPr>
          <p:nvPr>
            <p:ph type="pic" sz="quarter" idx="11"/>
          </p:nvPr>
        </p:nvPicPr>
        <p:blipFill>
          <a:blip r:embed="rId2"/>
          <a:srcRect t="377" b="377"/>
          <a:stretch>
            <a:fillRect/>
          </a:stretch>
        </p:blipFill>
        <p:spPr>
          <a:xfrm>
            <a:off x="1822024" y="1538490"/>
            <a:ext cx="4122613" cy="3857973"/>
          </a:xfrm>
          <a:prstGeom prst="rect">
            <a:avLst/>
          </a:prstGeom>
        </p:spPr>
      </p:pic>
      <p:sp>
        <p:nvSpPr>
          <p:cNvPr id="3" name="Foliennummernplatzhalter 2"/>
          <p:cNvSpPr>
            <a:spLocks noGrp="1"/>
          </p:cNvSpPr>
          <p:nvPr>
            <p:ph type="sldNum" sz="quarter" idx="4294967295"/>
          </p:nvPr>
        </p:nvSpPr>
        <p:spPr>
          <a:xfrm>
            <a:off x="8610600" y="6356350"/>
            <a:ext cx="2743200" cy="365125"/>
          </a:xfrm>
        </p:spPr>
        <p:txBody>
          <a:bodyPr/>
          <a:lstStyle/>
          <a:p>
            <a:r>
              <a:rPr lang="de-DE" dirty="0">
                <a:solidFill>
                  <a:schemeClr val="bg1"/>
                </a:solidFill>
              </a:rPr>
              <a:t>2</a:t>
            </a:r>
          </a:p>
        </p:txBody>
      </p:sp>
      <p:sp>
        <p:nvSpPr>
          <p:cNvPr id="8" name="Titel 4"/>
          <p:cNvSpPr>
            <a:spLocks noGrp="1"/>
          </p:cNvSpPr>
          <p:nvPr>
            <p:ph type="title"/>
          </p:nvPr>
        </p:nvSpPr>
        <p:spPr>
          <a:xfrm>
            <a:off x="1822024" y="280190"/>
            <a:ext cx="9818874" cy="797984"/>
          </a:xfrm>
        </p:spPr>
        <p:txBody>
          <a:bodyPr/>
          <a:lstStyle/>
          <a:p>
            <a:r>
              <a:rPr lang="de-DE" sz="3600" dirty="0" smtClean="0">
                <a:latin typeface="+mn-lt"/>
              </a:rPr>
              <a:t>Die Eckdaten zur Stadt</a:t>
            </a:r>
            <a:endParaRPr lang="de-DE" sz="2400" dirty="0">
              <a:latin typeface="+mn-lt"/>
            </a:endParaRPr>
          </a:p>
        </p:txBody>
      </p:sp>
      <p:sp>
        <p:nvSpPr>
          <p:cNvPr id="10" name="Textfeld 9"/>
          <p:cNvSpPr txBox="1"/>
          <p:nvPr/>
        </p:nvSpPr>
        <p:spPr>
          <a:xfrm>
            <a:off x="327074" y="884045"/>
            <a:ext cx="1112620" cy="369332"/>
          </a:xfrm>
          <a:prstGeom prst="rect">
            <a:avLst/>
          </a:prstGeom>
          <a:noFill/>
        </p:spPr>
        <p:txBody>
          <a:bodyPr wrap="square" rtlCol="0">
            <a:spAutoFit/>
          </a:bodyPr>
          <a:lstStyle/>
          <a:p>
            <a:pPr algn="ctr"/>
            <a:r>
              <a:rPr lang="de-DE" dirty="0" smtClean="0">
                <a:solidFill>
                  <a:srgbClr val="348939"/>
                </a:solidFill>
              </a:rPr>
              <a:t>Eckdaten</a:t>
            </a:r>
            <a:endParaRPr lang="de-DE" dirty="0">
              <a:solidFill>
                <a:srgbClr val="348939"/>
              </a:solidFill>
            </a:endParaRPr>
          </a:p>
        </p:txBody>
      </p:sp>
    </p:spTree>
    <p:extLst>
      <p:ext uri="{BB962C8B-B14F-4D97-AF65-F5344CB8AC3E}">
        <p14:creationId xmlns:p14="http://schemas.microsoft.com/office/powerpoint/2010/main" val="4275919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12"/>
          <p:cNvPicPr>
            <a:picLocks noChangeAspect="1"/>
          </p:cNvPicPr>
          <p:nvPr/>
        </p:nvPicPr>
        <p:blipFill>
          <a:blip r:embed="rId2"/>
          <a:stretch>
            <a:fillRect/>
          </a:stretch>
        </p:blipFill>
        <p:spPr>
          <a:xfrm>
            <a:off x="1903495" y="1277897"/>
            <a:ext cx="555462" cy="532882"/>
          </a:xfrm>
          <a:prstGeom prst="rect">
            <a:avLst/>
          </a:prstGeom>
        </p:spPr>
      </p:pic>
      <p:sp>
        <p:nvSpPr>
          <p:cNvPr id="10" name="Textfeld 9"/>
          <p:cNvSpPr txBox="1"/>
          <p:nvPr/>
        </p:nvSpPr>
        <p:spPr>
          <a:xfrm>
            <a:off x="2520976" y="1255924"/>
            <a:ext cx="6880282" cy="646331"/>
          </a:xfrm>
          <a:prstGeom prst="rect">
            <a:avLst/>
          </a:prstGeom>
          <a:noFill/>
        </p:spPr>
        <p:txBody>
          <a:bodyPr wrap="square" rtlCol="0">
            <a:spAutoFit/>
          </a:bodyPr>
          <a:lstStyle/>
          <a:p>
            <a:pPr defTabSz="457200"/>
            <a:r>
              <a:rPr lang="de-DE" b="1" dirty="0" smtClean="0">
                <a:solidFill>
                  <a:prstClr val="black"/>
                </a:solidFill>
              </a:rPr>
              <a:t>Verkehrsanbindung:</a:t>
            </a:r>
          </a:p>
          <a:p>
            <a:pPr defTabSz="457200"/>
            <a:r>
              <a:rPr lang="de-DE" dirty="0" smtClean="0">
                <a:solidFill>
                  <a:prstClr val="black"/>
                </a:solidFill>
              </a:rPr>
              <a:t>A40 (5 km), A61 (13 km), B58, B221</a:t>
            </a:r>
            <a:endParaRPr lang="de-DE" dirty="0">
              <a:solidFill>
                <a:prstClr val="black"/>
              </a:solidFill>
            </a:endParaRPr>
          </a:p>
        </p:txBody>
      </p:sp>
      <p:pic>
        <p:nvPicPr>
          <p:cNvPr id="11" name="Grafik 10"/>
          <p:cNvPicPr>
            <a:picLocks noChangeAspect="1"/>
          </p:cNvPicPr>
          <p:nvPr/>
        </p:nvPicPr>
        <p:blipFill>
          <a:blip r:embed="rId3"/>
          <a:stretch>
            <a:fillRect/>
          </a:stretch>
        </p:blipFill>
        <p:spPr>
          <a:xfrm>
            <a:off x="1865114" y="2374506"/>
            <a:ext cx="602841" cy="612670"/>
          </a:xfrm>
          <a:prstGeom prst="rect">
            <a:avLst/>
          </a:prstGeom>
        </p:spPr>
      </p:pic>
      <p:sp>
        <p:nvSpPr>
          <p:cNvPr id="12" name="Textfeld 11"/>
          <p:cNvSpPr txBox="1"/>
          <p:nvPr/>
        </p:nvSpPr>
        <p:spPr>
          <a:xfrm>
            <a:off x="2520764" y="2336795"/>
            <a:ext cx="6675009" cy="646331"/>
          </a:xfrm>
          <a:prstGeom prst="rect">
            <a:avLst/>
          </a:prstGeom>
          <a:noFill/>
        </p:spPr>
        <p:txBody>
          <a:bodyPr wrap="square" rtlCol="0">
            <a:spAutoFit/>
          </a:bodyPr>
          <a:lstStyle/>
          <a:p>
            <a:pPr defTabSz="457200"/>
            <a:r>
              <a:rPr lang="de-DE" b="1" dirty="0" smtClean="0">
                <a:solidFill>
                  <a:prstClr val="black"/>
                </a:solidFill>
              </a:rPr>
              <a:t>Bahnstationen:</a:t>
            </a:r>
          </a:p>
          <a:p>
            <a:pPr defTabSz="457200"/>
            <a:r>
              <a:rPr lang="de-DE" dirty="0" smtClean="0">
                <a:solidFill>
                  <a:prstClr val="black"/>
                </a:solidFill>
              </a:rPr>
              <a:t>Venlo (10 km), Geldern (10 km)</a:t>
            </a:r>
            <a:endParaRPr lang="de-DE" dirty="0">
              <a:solidFill>
                <a:prstClr val="black"/>
              </a:solidFill>
            </a:endParaRPr>
          </a:p>
        </p:txBody>
      </p:sp>
      <p:pic>
        <p:nvPicPr>
          <p:cNvPr id="13" name="Grafik 12"/>
          <p:cNvPicPr>
            <a:picLocks noChangeAspect="1"/>
          </p:cNvPicPr>
          <p:nvPr/>
        </p:nvPicPr>
        <p:blipFill>
          <a:blip r:embed="rId4"/>
          <a:stretch>
            <a:fillRect/>
          </a:stretch>
        </p:blipFill>
        <p:spPr>
          <a:xfrm>
            <a:off x="1822024" y="3575072"/>
            <a:ext cx="661503" cy="657947"/>
          </a:xfrm>
          <a:prstGeom prst="rect">
            <a:avLst/>
          </a:prstGeom>
        </p:spPr>
      </p:pic>
      <p:sp>
        <p:nvSpPr>
          <p:cNvPr id="14" name="Textfeld 13"/>
          <p:cNvSpPr txBox="1"/>
          <p:nvPr/>
        </p:nvSpPr>
        <p:spPr>
          <a:xfrm>
            <a:off x="2520975" y="3416795"/>
            <a:ext cx="7390775" cy="923330"/>
          </a:xfrm>
          <a:prstGeom prst="rect">
            <a:avLst/>
          </a:prstGeom>
          <a:noFill/>
        </p:spPr>
        <p:txBody>
          <a:bodyPr wrap="square" rtlCol="0">
            <a:spAutoFit/>
          </a:bodyPr>
          <a:lstStyle/>
          <a:p>
            <a:pPr defTabSz="457200"/>
            <a:r>
              <a:rPr lang="de-DE" b="1" dirty="0" smtClean="0">
                <a:solidFill>
                  <a:prstClr val="black"/>
                </a:solidFill>
              </a:rPr>
              <a:t>Flughäfen:</a:t>
            </a:r>
          </a:p>
          <a:p>
            <a:pPr defTabSz="457200"/>
            <a:r>
              <a:rPr lang="de-DE" dirty="0" smtClean="0">
                <a:solidFill>
                  <a:prstClr val="black"/>
                </a:solidFill>
              </a:rPr>
              <a:t>Düsseldorf International (50 km), Airport </a:t>
            </a:r>
            <a:r>
              <a:rPr lang="de-DE" dirty="0" err="1" smtClean="0">
                <a:solidFill>
                  <a:prstClr val="black"/>
                </a:solidFill>
              </a:rPr>
              <a:t>Weeze</a:t>
            </a:r>
            <a:r>
              <a:rPr lang="de-DE" dirty="0" smtClean="0">
                <a:solidFill>
                  <a:prstClr val="black"/>
                </a:solidFill>
              </a:rPr>
              <a:t> (25 km), </a:t>
            </a:r>
          </a:p>
          <a:p>
            <a:pPr defTabSz="457200"/>
            <a:r>
              <a:rPr lang="de-DE" dirty="0" smtClean="0">
                <a:solidFill>
                  <a:prstClr val="black"/>
                </a:solidFill>
              </a:rPr>
              <a:t>Eindhoven (80 km), Amsterdam (200 km)</a:t>
            </a:r>
            <a:endParaRPr lang="de-DE" dirty="0">
              <a:solidFill>
                <a:prstClr val="black"/>
              </a:solidFill>
            </a:endParaRPr>
          </a:p>
        </p:txBody>
      </p:sp>
      <p:pic>
        <p:nvPicPr>
          <p:cNvPr id="15" name="Grafik 14"/>
          <p:cNvPicPr>
            <a:picLocks noChangeAspect="1"/>
          </p:cNvPicPr>
          <p:nvPr/>
        </p:nvPicPr>
        <p:blipFill>
          <a:blip r:embed="rId5"/>
          <a:stretch>
            <a:fillRect/>
          </a:stretch>
        </p:blipFill>
        <p:spPr>
          <a:xfrm>
            <a:off x="1850475" y="4873144"/>
            <a:ext cx="617480" cy="617480"/>
          </a:xfrm>
          <a:prstGeom prst="rect">
            <a:avLst/>
          </a:prstGeom>
        </p:spPr>
      </p:pic>
      <p:sp>
        <p:nvSpPr>
          <p:cNvPr id="16" name="Textfeld 15"/>
          <p:cNvSpPr txBox="1"/>
          <p:nvPr/>
        </p:nvSpPr>
        <p:spPr>
          <a:xfrm>
            <a:off x="2520764" y="4728373"/>
            <a:ext cx="7025951" cy="923330"/>
          </a:xfrm>
          <a:prstGeom prst="rect">
            <a:avLst/>
          </a:prstGeom>
          <a:noFill/>
        </p:spPr>
        <p:txBody>
          <a:bodyPr wrap="square" rtlCol="0">
            <a:spAutoFit/>
          </a:bodyPr>
          <a:lstStyle/>
          <a:p>
            <a:pPr defTabSz="457200"/>
            <a:r>
              <a:rPr lang="de-DE" b="1" dirty="0" smtClean="0">
                <a:solidFill>
                  <a:prstClr val="black"/>
                </a:solidFill>
              </a:rPr>
              <a:t>Wasserstraßen-Anlegestellen:</a:t>
            </a:r>
          </a:p>
          <a:p>
            <a:pPr defTabSz="457200"/>
            <a:r>
              <a:rPr lang="de-DE" dirty="0" smtClean="0">
                <a:solidFill>
                  <a:prstClr val="black"/>
                </a:solidFill>
              </a:rPr>
              <a:t>Binnenhafen Duisburg (45 km), Venlo (20 km),</a:t>
            </a:r>
          </a:p>
          <a:p>
            <a:pPr defTabSz="457200"/>
            <a:r>
              <a:rPr lang="de-DE" dirty="0" smtClean="0">
                <a:solidFill>
                  <a:prstClr val="black"/>
                </a:solidFill>
              </a:rPr>
              <a:t>Seehäfen Rotterdam und Amsterdam (200 km)</a:t>
            </a:r>
            <a:endParaRPr lang="de-DE" dirty="0">
              <a:solidFill>
                <a:prstClr val="black"/>
              </a:solidFill>
            </a:endParaRPr>
          </a:p>
        </p:txBody>
      </p:sp>
      <p:sp>
        <p:nvSpPr>
          <p:cNvPr id="2" name="Foliennummernplatzhalter 1"/>
          <p:cNvSpPr>
            <a:spLocks noGrp="1"/>
          </p:cNvSpPr>
          <p:nvPr>
            <p:ph type="sldNum" sz="quarter" idx="4294967295"/>
          </p:nvPr>
        </p:nvSpPr>
        <p:spPr>
          <a:xfrm>
            <a:off x="8610600" y="6356350"/>
            <a:ext cx="2743200" cy="365125"/>
          </a:xfrm>
        </p:spPr>
        <p:txBody>
          <a:bodyPr/>
          <a:lstStyle/>
          <a:p>
            <a:r>
              <a:rPr lang="de-DE" dirty="0">
                <a:solidFill>
                  <a:schemeClr val="bg1"/>
                </a:solidFill>
              </a:rPr>
              <a:t>3</a:t>
            </a:r>
          </a:p>
        </p:txBody>
      </p:sp>
      <p:sp>
        <p:nvSpPr>
          <p:cNvPr id="17" name="Titel 4"/>
          <p:cNvSpPr>
            <a:spLocks noGrp="1"/>
          </p:cNvSpPr>
          <p:nvPr>
            <p:ph type="title"/>
          </p:nvPr>
        </p:nvSpPr>
        <p:spPr>
          <a:xfrm>
            <a:off x="1822024" y="280190"/>
            <a:ext cx="9818874" cy="797984"/>
          </a:xfrm>
        </p:spPr>
        <p:txBody>
          <a:bodyPr/>
          <a:lstStyle/>
          <a:p>
            <a:r>
              <a:rPr lang="de-DE" sz="3600" dirty="0" smtClean="0">
                <a:latin typeface="+mn-lt"/>
              </a:rPr>
              <a:t>Verkehrsanbindung</a:t>
            </a:r>
            <a:endParaRPr lang="de-DE" sz="2400" dirty="0">
              <a:latin typeface="+mn-lt"/>
            </a:endParaRPr>
          </a:p>
        </p:txBody>
      </p:sp>
      <p:sp>
        <p:nvSpPr>
          <p:cNvPr id="18" name="Textfeld 17"/>
          <p:cNvSpPr txBox="1"/>
          <p:nvPr/>
        </p:nvSpPr>
        <p:spPr>
          <a:xfrm>
            <a:off x="327074" y="884045"/>
            <a:ext cx="1122347" cy="369332"/>
          </a:xfrm>
          <a:prstGeom prst="rect">
            <a:avLst/>
          </a:prstGeom>
          <a:noFill/>
        </p:spPr>
        <p:txBody>
          <a:bodyPr wrap="square" rtlCol="0">
            <a:spAutoFit/>
          </a:bodyPr>
          <a:lstStyle/>
          <a:p>
            <a:pPr algn="ctr"/>
            <a:r>
              <a:rPr lang="de-DE" dirty="0" smtClean="0">
                <a:solidFill>
                  <a:srgbClr val="348939"/>
                </a:solidFill>
              </a:rPr>
              <a:t>Verkehr</a:t>
            </a:r>
            <a:endParaRPr lang="de-DE" dirty="0">
              <a:solidFill>
                <a:srgbClr val="348939"/>
              </a:solidFill>
            </a:endParaRPr>
          </a:p>
        </p:txBody>
      </p:sp>
    </p:spTree>
    <p:extLst>
      <p:ext uri="{BB962C8B-B14F-4D97-AF65-F5344CB8AC3E}">
        <p14:creationId xmlns:p14="http://schemas.microsoft.com/office/powerpoint/2010/main" val="1243171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p:cNvGraphicFramePr>
            <a:graphicFrameLocks noGrp="1"/>
          </p:cNvGraphicFramePr>
          <p:nvPr>
            <p:ph idx="1"/>
            <p:extLst>
              <p:ext uri="{D42A27DB-BD31-4B8C-83A1-F6EECF244321}">
                <p14:modId xmlns:p14="http://schemas.microsoft.com/office/powerpoint/2010/main" val="2726172225"/>
              </p:ext>
            </p:extLst>
          </p:nvPr>
        </p:nvGraphicFramePr>
        <p:xfrm>
          <a:off x="1227600" y="1900800"/>
          <a:ext cx="9725745" cy="3808557"/>
        </p:xfrm>
        <a:graphic>
          <a:graphicData uri="http://schemas.openxmlformats.org/drawingml/2006/chart">
            <c:chart xmlns:c="http://schemas.openxmlformats.org/drawingml/2006/chart" xmlns:r="http://schemas.openxmlformats.org/officeDocument/2006/relationships" r:id="rId2"/>
          </a:graphicData>
        </a:graphic>
      </p:graphicFrame>
      <p:sp>
        <p:nvSpPr>
          <p:cNvPr id="2" name="Foliennummernplatzhalter 1"/>
          <p:cNvSpPr>
            <a:spLocks noGrp="1"/>
          </p:cNvSpPr>
          <p:nvPr>
            <p:ph type="sldNum" sz="quarter" idx="4294967295"/>
          </p:nvPr>
        </p:nvSpPr>
        <p:spPr>
          <a:xfrm>
            <a:off x="8610600" y="6356350"/>
            <a:ext cx="2743200" cy="365125"/>
          </a:xfrm>
        </p:spPr>
        <p:txBody>
          <a:bodyPr/>
          <a:lstStyle/>
          <a:p>
            <a:r>
              <a:rPr lang="de-DE" dirty="0">
                <a:solidFill>
                  <a:schemeClr val="bg1"/>
                </a:solidFill>
              </a:rPr>
              <a:t>4</a:t>
            </a:r>
          </a:p>
        </p:txBody>
      </p:sp>
      <p:sp>
        <p:nvSpPr>
          <p:cNvPr id="7" name="Titel 4"/>
          <p:cNvSpPr>
            <a:spLocks noGrp="1"/>
          </p:cNvSpPr>
          <p:nvPr>
            <p:ph type="title"/>
          </p:nvPr>
        </p:nvSpPr>
        <p:spPr>
          <a:xfrm>
            <a:off x="1822024" y="280190"/>
            <a:ext cx="9818874" cy="797984"/>
          </a:xfrm>
        </p:spPr>
        <p:txBody>
          <a:bodyPr/>
          <a:lstStyle/>
          <a:p>
            <a:r>
              <a:rPr lang="de-DE" sz="3600" dirty="0" smtClean="0">
                <a:latin typeface="+mn-lt"/>
              </a:rPr>
              <a:t>Bevölkerungsentwicklung</a:t>
            </a:r>
            <a:endParaRPr lang="de-DE" sz="2400" dirty="0">
              <a:latin typeface="+mn-lt"/>
            </a:endParaRPr>
          </a:p>
        </p:txBody>
      </p:sp>
      <p:sp>
        <p:nvSpPr>
          <p:cNvPr id="8" name="Textfeld 7"/>
          <p:cNvSpPr txBox="1"/>
          <p:nvPr/>
        </p:nvSpPr>
        <p:spPr>
          <a:xfrm>
            <a:off x="327074" y="884045"/>
            <a:ext cx="1112620" cy="369332"/>
          </a:xfrm>
          <a:prstGeom prst="rect">
            <a:avLst/>
          </a:prstGeom>
          <a:noFill/>
        </p:spPr>
        <p:txBody>
          <a:bodyPr wrap="square" rtlCol="0">
            <a:spAutoFit/>
          </a:bodyPr>
          <a:lstStyle/>
          <a:p>
            <a:pPr algn="ctr"/>
            <a:r>
              <a:rPr lang="de-DE" dirty="0" smtClean="0">
                <a:solidFill>
                  <a:srgbClr val="348939"/>
                </a:solidFill>
              </a:rPr>
              <a:t>Bürger</a:t>
            </a:r>
            <a:endParaRPr lang="de-DE" dirty="0">
              <a:solidFill>
                <a:srgbClr val="348939"/>
              </a:solidFill>
            </a:endParaRPr>
          </a:p>
        </p:txBody>
      </p:sp>
      <p:sp>
        <p:nvSpPr>
          <p:cNvPr id="3" name="Textfeld 2"/>
          <p:cNvSpPr txBox="1"/>
          <p:nvPr/>
        </p:nvSpPr>
        <p:spPr>
          <a:xfrm>
            <a:off x="8466377" y="5786632"/>
            <a:ext cx="3174521" cy="246221"/>
          </a:xfrm>
          <a:prstGeom prst="rect">
            <a:avLst/>
          </a:prstGeom>
          <a:noFill/>
        </p:spPr>
        <p:txBody>
          <a:bodyPr wrap="square" rtlCol="0">
            <a:spAutoFit/>
          </a:bodyPr>
          <a:lstStyle/>
          <a:p>
            <a:r>
              <a:rPr lang="de-DE" sz="1000" i="1" dirty="0" smtClean="0"/>
              <a:t>Quelle: Wirtschaftsförderung Kreis Kleve GmbH</a:t>
            </a:r>
            <a:endParaRPr lang="de-DE" sz="1000" i="1" dirty="0"/>
          </a:p>
        </p:txBody>
      </p:sp>
      <p:sp>
        <p:nvSpPr>
          <p:cNvPr id="9" name="Titel 4"/>
          <p:cNvSpPr txBox="1">
            <a:spLocks/>
          </p:cNvSpPr>
          <p:nvPr/>
        </p:nvSpPr>
        <p:spPr>
          <a:xfrm>
            <a:off x="1822024" y="884045"/>
            <a:ext cx="9818874" cy="7979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dirty="0" smtClean="0">
                <a:latin typeface="+mn-lt"/>
              </a:rPr>
              <a:t>Wachstum in 10 Jahren: 11,07 %</a:t>
            </a:r>
            <a:endParaRPr lang="de-DE" sz="2400" dirty="0">
              <a:latin typeface="+mn-lt"/>
            </a:endParaRPr>
          </a:p>
        </p:txBody>
      </p:sp>
    </p:spTree>
    <p:extLst>
      <p:ext uri="{BB962C8B-B14F-4D97-AF65-F5344CB8AC3E}">
        <p14:creationId xmlns:p14="http://schemas.microsoft.com/office/powerpoint/2010/main" val="12083366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294967295"/>
          </p:nvPr>
        </p:nvSpPr>
        <p:spPr>
          <a:xfrm>
            <a:off x="8610600" y="6356350"/>
            <a:ext cx="2743200" cy="365125"/>
          </a:xfrm>
        </p:spPr>
        <p:txBody>
          <a:bodyPr/>
          <a:lstStyle/>
          <a:p>
            <a:r>
              <a:rPr lang="de-DE" dirty="0">
                <a:solidFill>
                  <a:schemeClr val="bg1"/>
                </a:solidFill>
              </a:rPr>
              <a:t>5</a:t>
            </a:r>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1791523328"/>
              </p:ext>
            </p:extLst>
          </p:nvPr>
        </p:nvGraphicFramePr>
        <p:xfrm>
          <a:off x="1228724" y="1900238"/>
          <a:ext cx="9744076" cy="3877992"/>
        </p:xfrm>
        <a:graphic>
          <a:graphicData uri="http://schemas.openxmlformats.org/drawingml/2006/chart">
            <c:chart xmlns:c="http://schemas.openxmlformats.org/drawingml/2006/chart" xmlns:r="http://schemas.openxmlformats.org/officeDocument/2006/relationships" r:id="rId2"/>
          </a:graphicData>
        </a:graphic>
      </p:graphicFrame>
      <p:sp>
        <p:nvSpPr>
          <p:cNvPr id="7" name="Titel 4"/>
          <p:cNvSpPr>
            <a:spLocks noGrp="1"/>
          </p:cNvSpPr>
          <p:nvPr>
            <p:ph type="title"/>
          </p:nvPr>
        </p:nvSpPr>
        <p:spPr>
          <a:xfrm>
            <a:off x="1822024" y="280190"/>
            <a:ext cx="9818874" cy="797984"/>
          </a:xfrm>
        </p:spPr>
        <p:txBody>
          <a:bodyPr/>
          <a:lstStyle/>
          <a:p>
            <a:r>
              <a:rPr lang="de-DE" sz="3600" dirty="0" smtClean="0">
                <a:latin typeface="+mn-lt"/>
              </a:rPr>
              <a:t>Sozialversicherungspflichtig Beschäftigte</a:t>
            </a:r>
            <a:endParaRPr lang="de-DE" sz="2400" dirty="0">
              <a:latin typeface="+mn-lt"/>
            </a:endParaRPr>
          </a:p>
        </p:txBody>
      </p:sp>
      <p:sp>
        <p:nvSpPr>
          <p:cNvPr id="9" name="Textfeld 8"/>
          <p:cNvSpPr txBox="1"/>
          <p:nvPr/>
        </p:nvSpPr>
        <p:spPr>
          <a:xfrm>
            <a:off x="327074" y="884045"/>
            <a:ext cx="1112620" cy="369332"/>
          </a:xfrm>
          <a:prstGeom prst="rect">
            <a:avLst/>
          </a:prstGeom>
          <a:noFill/>
        </p:spPr>
        <p:txBody>
          <a:bodyPr wrap="square" rtlCol="0">
            <a:spAutoFit/>
          </a:bodyPr>
          <a:lstStyle/>
          <a:p>
            <a:pPr algn="ctr"/>
            <a:r>
              <a:rPr lang="de-DE" dirty="0" smtClean="0">
                <a:solidFill>
                  <a:srgbClr val="348939"/>
                </a:solidFill>
              </a:rPr>
              <a:t>Arbeit</a:t>
            </a:r>
            <a:endParaRPr lang="de-DE" dirty="0">
              <a:solidFill>
                <a:srgbClr val="348939"/>
              </a:solidFill>
            </a:endParaRPr>
          </a:p>
        </p:txBody>
      </p:sp>
      <p:sp>
        <p:nvSpPr>
          <p:cNvPr id="6" name="Textfeld 5"/>
          <p:cNvSpPr txBox="1"/>
          <p:nvPr/>
        </p:nvSpPr>
        <p:spPr>
          <a:xfrm>
            <a:off x="8466377" y="5786632"/>
            <a:ext cx="3174521" cy="246221"/>
          </a:xfrm>
          <a:prstGeom prst="rect">
            <a:avLst/>
          </a:prstGeom>
          <a:noFill/>
        </p:spPr>
        <p:txBody>
          <a:bodyPr wrap="square" rtlCol="0">
            <a:spAutoFit/>
          </a:bodyPr>
          <a:lstStyle/>
          <a:p>
            <a:r>
              <a:rPr lang="de-DE" sz="1000" i="1" dirty="0" smtClean="0"/>
              <a:t>Quelle: Wirtschaftsförderung Kreis Kleve GmbH</a:t>
            </a:r>
            <a:endParaRPr lang="de-DE" sz="1000" i="1" dirty="0"/>
          </a:p>
        </p:txBody>
      </p:sp>
    </p:spTree>
    <p:extLst>
      <p:ext uri="{BB962C8B-B14F-4D97-AF65-F5344CB8AC3E}">
        <p14:creationId xmlns:p14="http://schemas.microsoft.com/office/powerpoint/2010/main" val="7879668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Inhaltsplatzhalter 8"/>
          <p:cNvGraphicFramePr>
            <a:graphicFrameLocks noGrp="1"/>
          </p:cNvGraphicFramePr>
          <p:nvPr>
            <p:ph idx="1"/>
            <p:extLst>
              <p:ext uri="{D42A27DB-BD31-4B8C-83A1-F6EECF244321}">
                <p14:modId xmlns:p14="http://schemas.microsoft.com/office/powerpoint/2010/main" val="2160449320"/>
              </p:ext>
            </p:extLst>
          </p:nvPr>
        </p:nvGraphicFramePr>
        <p:xfrm>
          <a:off x="1228725" y="1900238"/>
          <a:ext cx="9744075" cy="3877992"/>
        </p:xfrm>
        <a:graphic>
          <a:graphicData uri="http://schemas.openxmlformats.org/drawingml/2006/chart">
            <c:chart xmlns:c="http://schemas.openxmlformats.org/drawingml/2006/chart" xmlns:r="http://schemas.openxmlformats.org/officeDocument/2006/relationships" r:id="rId2"/>
          </a:graphicData>
        </a:graphic>
      </p:graphicFrame>
      <p:sp>
        <p:nvSpPr>
          <p:cNvPr id="2" name="Foliennummernplatzhalter 1"/>
          <p:cNvSpPr>
            <a:spLocks noGrp="1"/>
          </p:cNvSpPr>
          <p:nvPr>
            <p:ph type="sldNum" sz="quarter" idx="4294967295"/>
          </p:nvPr>
        </p:nvSpPr>
        <p:spPr>
          <a:xfrm>
            <a:off x="8610600" y="6356350"/>
            <a:ext cx="2743200" cy="365125"/>
          </a:xfrm>
        </p:spPr>
        <p:txBody>
          <a:bodyPr/>
          <a:lstStyle/>
          <a:p>
            <a:r>
              <a:rPr lang="de-DE" dirty="0">
                <a:solidFill>
                  <a:schemeClr val="bg1"/>
                </a:solidFill>
              </a:rPr>
              <a:t>6</a:t>
            </a:r>
          </a:p>
        </p:txBody>
      </p:sp>
      <p:sp>
        <p:nvSpPr>
          <p:cNvPr id="7" name="Titel 4"/>
          <p:cNvSpPr>
            <a:spLocks noGrp="1"/>
          </p:cNvSpPr>
          <p:nvPr>
            <p:ph type="title"/>
          </p:nvPr>
        </p:nvSpPr>
        <p:spPr>
          <a:xfrm>
            <a:off x="1822024" y="280190"/>
            <a:ext cx="9818874" cy="797984"/>
          </a:xfrm>
        </p:spPr>
        <p:txBody>
          <a:bodyPr/>
          <a:lstStyle/>
          <a:p>
            <a:r>
              <a:rPr lang="de-DE" sz="3600" dirty="0" smtClean="0">
                <a:latin typeface="+mn-lt"/>
              </a:rPr>
              <a:t>Arbeitsplatzdichte</a:t>
            </a:r>
            <a:endParaRPr lang="de-DE" sz="2400" dirty="0">
              <a:latin typeface="+mn-lt"/>
            </a:endParaRPr>
          </a:p>
        </p:txBody>
      </p:sp>
      <p:sp>
        <p:nvSpPr>
          <p:cNvPr id="10" name="Textfeld 9"/>
          <p:cNvSpPr txBox="1"/>
          <p:nvPr/>
        </p:nvSpPr>
        <p:spPr>
          <a:xfrm>
            <a:off x="327074" y="884045"/>
            <a:ext cx="1112620" cy="369332"/>
          </a:xfrm>
          <a:prstGeom prst="rect">
            <a:avLst/>
          </a:prstGeom>
          <a:noFill/>
        </p:spPr>
        <p:txBody>
          <a:bodyPr wrap="square" rtlCol="0">
            <a:spAutoFit/>
          </a:bodyPr>
          <a:lstStyle/>
          <a:p>
            <a:pPr algn="ctr"/>
            <a:r>
              <a:rPr lang="de-DE" dirty="0" smtClean="0">
                <a:solidFill>
                  <a:srgbClr val="348939"/>
                </a:solidFill>
              </a:rPr>
              <a:t>Arbeit</a:t>
            </a:r>
            <a:endParaRPr lang="de-DE" dirty="0">
              <a:solidFill>
                <a:srgbClr val="348939"/>
              </a:solidFill>
            </a:endParaRPr>
          </a:p>
        </p:txBody>
      </p:sp>
      <p:sp>
        <p:nvSpPr>
          <p:cNvPr id="6" name="Textfeld 5"/>
          <p:cNvSpPr txBox="1"/>
          <p:nvPr/>
        </p:nvSpPr>
        <p:spPr>
          <a:xfrm>
            <a:off x="8466377" y="5786632"/>
            <a:ext cx="3174521" cy="246221"/>
          </a:xfrm>
          <a:prstGeom prst="rect">
            <a:avLst/>
          </a:prstGeom>
          <a:noFill/>
        </p:spPr>
        <p:txBody>
          <a:bodyPr wrap="square" rtlCol="0">
            <a:spAutoFit/>
          </a:bodyPr>
          <a:lstStyle/>
          <a:p>
            <a:r>
              <a:rPr lang="de-DE" sz="1000" i="1" dirty="0" smtClean="0"/>
              <a:t>Quelle: Wirtschaftsförderung Kreis Kleve GmbH</a:t>
            </a:r>
            <a:endParaRPr lang="de-DE" sz="1000" i="1" dirty="0"/>
          </a:p>
        </p:txBody>
      </p:sp>
    </p:spTree>
    <p:extLst>
      <p:ext uri="{BB962C8B-B14F-4D97-AF65-F5344CB8AC3E}">
        <p14:creationId xmlns:p14="http://schemas.microsoft.com/office/powerpoint/2010/main" val="12391952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idx="1"/>
            <p:extLst>
              <p:ext uri="{D42A27DB-BD31-4B8C-83A1-F6EECF244321}">
                <p14:modId xmlns:p14="http://schemas.microsoft.com/office/powerpoint/2010/main" val="2377462653"/>
              </p:ext>
            </p:extLst>
          </p:nvPr>
        </p:nvGraphicFramePr>
        <p:xfrm>
          <a:off x="1228725" y="1900238"/>
          <a:ext cx="9734347" cy="3858536"/>
        </p:xfrm>
        <a:graphic>
          <a:graphicData uri="http://schemas.openxmlformats.org/drawingml/2006/chart">
            <c:chart xmlns:c="http://schemas.openxmlformats.org/drawingml/2006/chart" xmlns:r="http://schemas.openxmlformats.org/officeDocument/2006/relationships" r:id="rId2"/>
          </a:graphicData>
        </a:graphic>
      </p:graphicFrame>
      <p:sp>
        <p:nvSpPr>
          <p:cNvPr id="4" name="Foliennummernplatzhalter 3"/>
          <p:cNvSpPr>
            <a:spLocks noGrp="1"/>
          </p:cNvSpPr>
          <p:nvPr>
            <p:ph type="sldNum" sz="quarter" idx="4294967295"/>
          </p:nvPr>
        </p:nvSpPr>
        <p:spPr>
          <a:xfrm>
            <a:off x="8610600" y="6356350"/>
            <a:ext cx="2743200" cy="365125"/>
          </a:xfrm>
        </p:spPr>
        <p:txBody>
          <a:bodyPr/>
          <a:lstStyle/>
          <a:p>
            <a:r>
              <a:rPr lang="de-DE" dirty="0">
                <a:solidFill>
                  <a:schemeClr val="bg1"/>
                </a:solidFill>
              </a:rPr>
              <a:t>7</a:t>
            </a:r>
          </a:p>
        </p:txBody>
      </p:sp>
      <p:sp>
        <p:nvSpPr>
          <p:cNvPr id="7" name="Titel 4"/>
          <p:cNvSpPr>
            <a:spLocks noGrp="1"/>
          </p:cNvSpPr>
          <p:nvPr>
            <p:ph type="title"/>
          </p:nvPr>
        </p:nvSpPr>
        <p:spPr>
          <a:xfrm>
            <a:off x="1822024" y="280190"/>
            <a:ext cx="9818874" cy="797984"/>
          </a:xfrm>
        </p:spPr>
        <p:txBody>
          <a:bodyPr/>
          <a:lstStyle/>
          <a:p>
            <a:r>
              <a:rPr lang="de-DE" sz="3600" dirty="0" smtClean="0">
                <a:latin typeface="+mn-lt"/>
              </a:rPr>
              <a:t>Entwicklung der verfügbaren Einkommen</a:t>
            </a:r>
            <a:endParaRPr lang="de-DE" sz="3600" dirty="0">
              <a:latin typeface="+mn-lt"/>
            </a:endParaRPr>
          </a:p>
        </p:txBody>
      </p:sp>
      <p:sp>
        <p:nvSpPr>
          <p:cNvPr id="10" name="Textfeld 9"/>
          <p:cNvSpPr txBox="1"/>
          <p:nvPr/>
        </p:nvSpPr>
        <p:spPr>
          <a:xfrm>
            <a:off x="204281" y="884045"/>
            <a:ext cx="1319295" cy="369332"/>
          </a:xfrm>
          <a:prstGeom prst="rect">
            <a:avLst/>
          </a:prstGeom>
          <a:noFill/>
        </p:spPr>
        <p:txBody>
          <a:bodyPr wrap="square" rtlCol="0">
            <a:spAutoFit/>
          </a:bodyPr>
          <a:lstStyle/>
          <a:p>
            <a:pPr algn="ctr"/>
            <a:r>
              <a:rPr lang="de-DE" dirty="0" smtClean="0">
                <a:solidFill>
                  <a:srgbClr val="348939"/>
                </a:solidFill>
              </a:rPr>
              <a:t>Einkommen</a:t>
            </a:r>
            <a:endParaRPr lang="de-DE" dirty="0">
              <a:solidFill>
                <a:srgbClr val="348939"/>
              </a:solidFill>
            </a:endParaRPr>
          </a:p>
        </p:txBody>
      </p:sp>
      <p:sp>
        <p:nvSpPr>
          <p:cNvPr id="6" name="Textfeld 5"/>
          <p:cNvSpPr txBox="1"/>
          <p:nvPr/>
        </p:nvSpPr>
        <p:spPr>
          <a:xfrm>
            <a:off x="8179279" y="5758774"/>
            <a:ext cx="3174521" cy="246221"/>
          </a:xfrm>
          <a:prstGeom prst="rect">
            <a:avLst/>
          </a:prstGeom>
          <a:noFill/>
        </p:spPr>
        <p:txBody>
          <a:bodyPr wrap="square" rtlCol="0">
            <a:spAutoFit/>
          </a:bodyPr>
          <a:lstStyle/>
          <a:p>
            <a:r>
              <a:rPr lang="de-DE" sz="1000" i="1" dirty="0" smtClean="0"/>
              <a:t>Quelle: MODULDREI NRW Standortvergleich-Straelen</a:t>
            </a:r>
          </a:p>
        </p:txBody>
      </p:sp>
    </p:spTree>
    <p:extLst>
      <p:ext uri="{BB962C8B-B14F-4D97-AF65-F5344CB8AC3E}">
        <p14:creationId xmlns:p14="http://schemas.microsoft.com/office/powerpoint/2010/main" val="40136687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905</Words>
  <Application>Microsoft Office PowerPoint</Application>
  <PresentationFormat>Breitbild</PresentationFormat>
  <Paragraphs>260</Paragraphs>
  <Slides>23</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23</vt:i4>
      </vt:variant>
    </vt:vector>
  </HeadingPairs>
  <TitlesOfParts>
    <vt:vector size="29" baseType="lpstr">
      <vt:lpstr>Arial</vt:lpstr>
      <vt:lpstr>Calibri</vt:lpstr>
      <vt:lpstr>Calibri Light</vt:lpstr>
      <vt:lpstr>Times New Roman</vt:lpstr>
      <vt:lpstr>Wingdings</vt:lpstr>
      <vt:lpstr>Office Theme</vt:lpstr>
      <vt:lpstr>Standortprofil Straelen</vt:lpstr>
      <vt:lpstr>PowerPoint-Präsentation</vt:lpstr>
      <vt:lpstr>Die Grüne Couch</vt:lpstr>
      <vt:lpstr>Die Eckdaten zur Stadt</vt:lpstr>
      <vt:lpstr>Verkehrsanbindung</vt:lpstr>
      <vt:lpstr>Bevölkerungsentwicklung</vt:lpstr>
      <vt:lpstr>Sozialversicherungspflichtig Beschäftigte</vt:lpstr>
      <vt:lpstr>Arbeitsplatzdichte</vt:lpstr>
      <vt:lpstr>Entwicklung der verfügbaren Einkommen</vt:lpstr>
      <vt:lpstr>Arbeitslosenquote im Agenturbezirk Geldern</vt:lpstr>
      <vt:lpstr>Pendlersaldo (30.06.2022)</vt:lpstr>
      <vt:lpstr>PowerPoint-Präsentation</vt:lpstr>
      <vt:lpstr>Grundsteuerhebesätze</vt:lpstr>
      <vt:lpstr>PowerPoint-Präsentation</vt:lpstr>
      <vt:lpstr>Kaufkraftindex</vt:lpstr>
      <vt:lpstr>Einzelhandelszentralität</vt:lpstr>
      <vt:lpstr>Große Wirtschaftskraft</vt:lpstr>
      <vt:lpstr>PowerPoint-Präsentation</vt:lpstr>
      <vt:lpstr>Wichtig für Straelen: Gartenbau und Agrobusiness</vt:lpstr>
      <vt:lpstr>Kommunalranking 2020</vt:lpstr>
      <vt:lpstr>Stadt der kurzen Wege</vt:lpstr>
      <vt:lpstr>Straelen hat viel zu bieten…</vt:lpstr>
      <vt:lpstr>Haben Sie noch Fragen oder fehlt Ihnen ein statistischer Wert?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Chiara Hübbers</dc:creator>
  <cp:lastModifiedBy>Germes, Kathrin</cp:lastModifiedBy>
  <cp:revision>176</cp:revision>
  <dcterms:created xsi:type="dcterms:W3CDTF">2020-06-08T07:14:12Z</dcterms:created>
  <dcterms:modified xsi:type="dcterms:W3CDTF">2023-07-10T10:18:17Z</dcterms:modified>
</cp:coreProperties>
</file>