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tiff" ContentType="image/tiff"/>
  <Default Extension="wdp" ContentType="image/vnd.ms-photo"/>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charts/chart4.xml" ContentType="application/vnd.openxmlformats-officedocument.drawingml.chart+xml"/>
  <Override PartName="/ppt/charts/style4.xml" ContentType="application/vnd.ms-office.chartstyle+xml"/>
  <Override PartName="/ppt/charts/colors4.xml" ContentType="application/vnd.ms-office.chartcolorstyle+xml"/>
  <Override PartName="/ppt/charts/chart5.xml" ContentType="application/vnd.openxmlformats-officedocument.drawingml.chart+xml"/>
  <Override PartName="/ppt/charts/style5.xml" ContentType="application/vnd.ms-office.chartstyle+xml"/>
  <Override PartName="/ppt/charts/colors5.xml" ContentType="application/vnd.ms-office.chartcolorstyle+xml"/>
  <Override PartName="/ppt/charts/chart6.xml" ContentType="application/vnd.openxmlformats-officedocument.drawingml.chart+xml"/>
  <Override PartName="/ppt/charts/style6.xml" ContentType="application/vnd.ms-office.chartstyle+xml"/>
  <Override PartName="/ppt/charts/colors6.xml" ContentType="application/vnd.ms-office.chartcolorstyle+xml"/>
  <Override PartName="/ppt/charts/chart7.xml" ContentType="application/vnd.openxmlformats-officedocument.drawingml.chart+xml"/>
  <Override PartName="/ppt/charts/style7.xml" ContentType="application/vnd.ms-office.chartstyle+xml"/>
  <Override PartName="/ppt/charts/colors7.xml" ContentType="application/vnd.ms-office.chartcolorstyle+xml"/>
  <Override PartName="/ppt/charts/chart8.xml" ContentType="application/vnd.openxmlformats-officedocument.drawingml.chart+xml"/>
  <Override PartName="/ppt/charts/style8.xml" ContentType="application/vnd.ms-office.chartstyle+xml"/>
  <Override PartName="/ppt/charts/colors8.xml" ContentType="application/vnd.ms-office.chartcolorstyl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26"/>
  </p:notesMasterIdLst>
  <p:handoutMasterIdLst>
    <p:handoutMasterId r:id="rId27"/>
  </p:handoutMasterIdLst>
  <p:sldIdLst>
    <p:sldId id="257" r:id="rId2"/>
    <p:sldId id="273" r:id="rId3"/>
    <p:sldId id="288" r:id="rId4"/>
    <p:sldId id="260" r:id="rId5"/>
    <p:sldId id="277" r:id="rId6"/>
    <p:sldId id="278" r:id="rId7"/>
    <p:sldId id="279" r:id="rId8"/>
    <p:sldId id="283" r:id="rId9"/>
    <p:sldId id="293" r:id="rId10"/>
    <p:sldId id="280" r:id="rId11"/>
    <p:sldId id="282" r:id="rId12"/>
    <p:sldId id="291" r:id="rId13"/>
    <p:sldId id="294" r:id="rId14"/>
    <p:sldId id="287" r:id="rId15"/>
    <p:sldId id="299" r:id="rId16"/>
    <p:sldId id="285" r:id="rId17"/>
    <p:sldId id="297" r:id="rId18"/>
    <p:sldId id="284" r:id="rId19"/>
    <p:sldId id="296" r:id="rId20"/>
    <p:sldId id="300" r:id="rId21"/>
    <p:sldId id="301" r:id="rId22"/>
    <p:sldId id="290" r:id="rId23"/>
    <p:sldId id="298" r:id="rId24"/>
    <p:sldId id="292" r:id="rId25"/>
  </p:sldIdLst>
  <p:sldSz cx="12192000" cy="6858000"/>
  <p:notesSz cx="6858000" cy="9144000"/>
  <p:defaultText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00"/>
    <a:srgbClr val="378F3C"/>
    <a:srgbClr val="D9E1D2"/>
    <a:srgbClr val="2F9330"/>
    <a:srgbClr val="FFEF00"/>
    <a:srgbClr val="195D23"/>
    <a:srgbClr val="164220"/>
    <a:srgbClr val="294B1E"/>
    <a:srgbClr val="F2F703"/>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ittlere Formatvorlage 2 - Akz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7975" autoAdjust="0"/>
    <p:restoredTop sz="96395" autoAdjust="0"/>
  </p:normalViewPr>
  <p:slideViewPr>
    <p:cSldViewPr snapToGrid="0">
      <p:cViewPr varScale="1">
        <p:scale>
          <a:sx n="111" d="100"/>
          <a:sy n="111" d="100"/>
        </p:scale>
        <p:origin x="420" y="96"/>
      </p:cViewPr>
      <p:guideLst/>
    </p:cSldViewPr>
  </p:slideViewPr>
  <p:outlineViewPr>
    <p:cViewPr>
      <p:scale>
        <a:sx n="33" d="100"/>
        <a:sy n="33" d="100"/>
      </p:scale>
      <p:origin x="0" y="0"/>
    </p:cViewPr>
  </p:outlineViewPr>
  <p:notesTextViewPr>
    <p:cViewPr>
      <p:scale>
        <a:sx n="3" d="2"/>
        <a:sy n="3" d="2"/>
      </p:scale>
      <p:origin x="0" y="0"/>
    </p:cViewPr>
  </p:notesTextViewPr>
  <p:sorterViewPr>
    <p:cViewPr>
      <p:scale>
        <a:sx n="100" d="100"/>
        <a:sy n="100" d="100"/>
      </p:scale>
      <p:origin x="0" y="0"/>
    </p:cViewPr>
  </p:sorterViewPr>
  <p:notesViewPr>
    <p:cSldViewPr snapToGrid="0">
      <p:cViewPr varScale="1">
        <p:scale>
          <a:sx n="88" d="100"/>
          <a:sy n="88" d="100"/>
        </p:scale>
        <p:origin x="2958" y="66"/>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handoutMaster" Target="handoutMasters/handoutMaster1.xml"/><Relationship Id="rId30" Type="http://schemas.openxmlformats.org/officeDocument/2006/relationships/theme" Target="theme/theme1.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microsoft.com/office/2011/relationships/chartColorStyle" Target="colors3.xml"/><Relationship Id="rId1" Type="http://schemas.microsoft.com/office/2011/relationships/chartStyle" Target="style3.xml"/></Relationships>
</file>

<file path=ppt/charts/_rels/chart4.xml.rels><?xml version="1.0" encoding="UTF-8" standalone="yes"?>
<Relationships xmlns="http://schemas.openxmlformats.org/package/2006/relationships"><Relationship Id="rId3" Type="http://schemas.openxmlformats.org/officeDocument/2006/relationships/package" Target="../embeddings/Microsoft_Excel_Worksheet3.xlsx"/><Relationship Id="rId2" Type="http://schemas.microsoft.com/office/2011/relationships/chartColorStyle" Target="colors4.xml"/><Relationship Id="rId1" Type="http://schemas.microsoft.com/office/2011/relationships/chartStyle" Target="style4.xml"/></Relationships>
</file>

<file path=ppt/charts/_rels/chart5.xml.rels><?xml version="1.0" encoding="UTF-8" standalone="yes"?>
<Relationships xmlns="http://schemas.openxmlformats.org/package/2006/relationships"><Relationship Id="rId3" Type="http://schemas.openxmlformats.org/officeDocument/2006/relationships/package" Target="../embeddings/Microsoft_Excel_Worksheet4.xlsx"/><Relationship Id="rId2" Type="http://schemas.microsoft.com/office/2011/relationships/chartColorStyle" Target="colors5.xml"/><Relationship Id="rId1" Type="http://schemas.microsoft.com/office/2011/relationships/chartStyle" Target="style5.xml"/></Relationships>
</file>

<file path=ppt/charts/_rels/chart6.xml.rels><?xml version="1.0" encoding="UTF-8" standalone="yes"?>
<Relationships xmlns="http://schemas.openxmlformats.org/package/2006/relationships"><Relationship Id="rId3" Type="http://schemas.openxmlformats.org/officeDocument/2006/relationships/package" Target="../embeddings/Microsoft_Excel_Worksheet5.xlsx"/><Relationship Id="rId2" Type="http://schemas.microsoft.com/office/2011/relationships/chartColorStyle" Target="colors6.xml"/><Relationship Id="rId1" Type="http://schemas.microsoft.com/office/2011/relationships/chartStyle" Target="style6.xml"/></Relationships>
</file>

<file path=ppt/charts/_rels/chart7.xml.rels><?xml version="1.0" encoding="UTF-8" standalone="yes"?>
<Relationships xmlns="http://schemas.openxmlformats.org/package/2006/relationships"><Relationship Id="rId3" Type="http://schemas.openxmlformats.org/officeDocument/2006/relationships/package" Target="../embeddings/Microsoft_Excel_Worksheet6.xlsx"/><Relationship Id="rId2" Type="http://schemas.microsoft.com/office/2011/relationships/chartColorStyle" Target="colors7.xml"/><Relationship Id="rId1" Type="http://schemas.microsoft.com/office/2011/relationships/chartStyle" Target="style7.xml"/></Relationships>
</file>

<file path=ppt/charts/_rels/chart8.xml.rels><?xml version="1.0" encoding="UTF-8" standalone="yes"?>
<Relationships xmlns="http://schemas.openxmlformats.org/package/2006/relationships"><Relationship Id="rId3" Type="http://schemas.openxmlformats.org/officeDocument/2006/relationships/package" Target="../embeddings/Microsoft_Excel_Worksheet7.xlsx"/><Relationship Id="rId2" Type="http://schemas.microsoft.com/office/2011/relationships/chartColorStyle" Target="colors8.xml"/><Relationship Id="rId1" Type="http://schemas.microsoft.com/office/2011/relationships/chartStyle" Target="style8.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128" b="1" i="0" u="none" strike="noStrike" kern="1200" cap="none" spc="0" normalizeH="0" baseline="0">
                <a:solidFill>
                  <a:schemeClr val="dk1">
                    <a:lumMod val="50000"/>
                    <a:lumOff val="50000"/>
                  </a:schemeClr>
                </a:solidFill>
                <a:latin typeface="+mj-lt"/>
                <a:ea typeface="+mj-ea"/>
                <a:cs typeface="+mj-cs"/>
              </a:defRPr>
            </a:pPr>
            <a:r>
              <a:rPr lang="de-DE" sz="2000" dirty="0">
                <a:solidFill>
                  <a:schemeClr val="tx1"/>
                </a:solidFill>
                <a:latin typeface="+mn-lt"/>
              </a:rPr>
              <a:t>Einwohner</a:t>
            </a:r>
          </a:p>
        </c:rich>
      </c:tx>
      <c:overlay val="0"/>
      <c:spPr>
        <a:noFill/>
        <a:ln>
          <a:solidFill>
            <a:schemeClr val="bg2"/>
          </a:solidFill>
        </a:ln>
        <a:effectLst/>
      </c:spPr>
      <c:txPr>
        <a:bodyPr rot="0" spcFirstLastPara="1" vertOverflow="ellipsis" vert="horz" wrap="square" anchor="ctr" anchorCtr="1"/>
        <a:lstStyle/>
        <a:p>
          <a:pPr>
            <a:defRPr sz="2128" b="1" i="0" u="none" strike="noStrike" kern="1200" cap="none" spc="0" normalizeH="0" baseline="0">
              <a:solidFill>
                <a:schemeClr val="dk1">
                  <a:lumMod val="50000"/>
                  <a:lumOff val="50000"/>
                </a:schemeClr>
              </a:solidFill>
              <a:latin typeface="+mj-lt"/>
              <a:ea typeface="+mj-ea"/>
              <a:cs typeface="+mj-cs"/>
            </a:defRPr>
          </a:pPr>
          <a:endParaRPr lang="de-DE"/>
        </a:p>
      </c:txPr>
    </c:title>
    <c:autoTitleDeleted val="0"/>
    <c:plotArea>
      <c:layout>
        <c:manualLayout>
          <c:layoutTarget val="inner"/>
          <c:xMode val="edge"/>
          <c:yMode val="edge"/>
          <c:x val="5.8881614030929667E-2"/>
          <c:y val="0.1457888118780945"/>
          <c:w val="0.92230580079397995"/>
          <c:h val="0.66356995576014743"/>
        </c:manualLayout>
      </c:layout>
      <c:lineChart>
        <c:grouping val="standard"/>
        <c:varyColors val="0"/>
        <c:ser>
          <c:idx val="0"/>
          <c:order val="0"/>
          <c:tx>
            <c:strRef>
              <c:f>Tabelle1!$B$1</c:f>
              <c:strCache>
                <c:ptCount val="1"/>
                <c:pt idx="0">
                  <c:v>Einwohner</c:v>
                </c:pt>
              </c:strCache>
            </c:strRef>
          </c:tx>
          <c:spPr>
            <a:ln w="22225" cap="rnd">
              <a:solidFill>
                <a:srgbClr val="277E2D"/>
              </a:solidFill>
              <a:round/>
            </a:ln>
            <a:effectLst/>
          </c:spPr>
          <c:marker>
            <c:symbol val="none"/>
          </c:marker>
          <c:dLbls>
            <c:dLbl>
              <c:idx val="7"/>
              <c:layout>
                <c:manualLayout>
                  <c:x val="-3.2340305257779339E-2"/>
                  <c:y val="2.3342173951971835E-2"/>
                </c:manualLayout>
              </c:layout>
              <c:dLblPos val="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A227-40AC-B677-210D5D76141C}"/>
                </c:ext>
              </c:extLst>
            </c:dLbl>
            <c:dLbl>
              <c:idx val="8"/>
              <c:layout>
                <c:manualLayout>
                  <c:x val="-3.2340305257779318E-2"/>
                  <c:y val="2.3342173951971776E-2"/>
                </c:manualLayout>
              </c:layout>
              <c:dLblPos val="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B66F-4488-B87A-C59DA4BD02F7}"/>
                </c:ext>
              </c:extLst>
            </c:dLbl>
            <c:dLbl>
              <c:idx val="9"/>
              <c:layout>
                <c:manualLayout>
                  <c:x val="-2.7201319464950649E-2"/>
                  <c:y val="3.3345962788531164E-2"/>
                </c:manualLayout>
              </c:layout>
              <c:dLblPos val="r"/>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1-B66F-4488-B87A-C59DA4BD02F7}"/>
                </c:ext>
              </c:extLst>
            </c:dLbl>
            <c:dLbl>
              <c:idx val="10"/>
              <c:tx>
                <c:rich>
                  <a:bodyPr/>
                  <a:lstStyle/>
                  <a:p>
                    <a:r>
                      <a:rPr lang="en-US" dirty="0"/>
                      <a:t>17.191</a:t>
                    </a:r>
                  </a:p>
                </c:rich>
              </c:tx>
              <c:dLblPos val="ctr"/>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0-E021-41CF-83D8-90F9FFB68D8B}"/>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ctr"/>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numRef>
              <c:f>Tabelle1!$A$2:$A$15</c:f>
              <c:numCache>
                <c:formatCode>m/d/yyyy</c:formatCode>
                <c:ptCount val="14"/>
                <c:pt idx="0">
                  <c:v>40544</c:v>
                </c:pt>
                <c:pt idx="1">
                  <c:v>40909</c:v>
                </c:pt>
                <c:pt idx="2">
                  <c:v>41275</c:v>
                </c:pt>
                <c:pt idx="3">
                  <c:v>41640</c:v>
                </c:pt>
                <c:pt idx="4">
                  <c:v>42005</c:v>
                </c:pt>
                <c:pt idx="5">
                  <c:v>42370</c:v>
                </c:pt>
                <c:pt idx="6">
                  <c:v>42736</c:v>
                </c:pt>
                <c:pt idx="7">
                  <c:v>43101</c:v>
                </c:pt>
                <c:pt idx="8">
                  <c:v>43466</c:v>
                </c:pt>
                <c:pt idx="9">
                  <c:v>43831</c:v>
                </c:pt>
                <c:pt idx="10">
                  <c:v>44197</c:v>
                </c:pt>
                <c:pt idx="11">
                  <c:v>44562</c:v>
                </c:pt>
                <c:pt idx="12">
                  <c:v>44927</c:v>
                </c:pt>
              </c:numCache>
            </c:numRef>
          </c:cat>
          <c:val>
            <c:numRef>
              <c:f>Tabelle1!$B$2:$B$15</c:f>
              <c:numCache>
                <c:formatCode>#,##0</c:formatCode>
                <c:ptCount val="14"/>
                <c:pt idx="0">
                  <c:v>15374</c:v>
                </c:pt>
                <c:pt idx="1">
                  <c:v>15411</c:v>
                </c:pt>
                <c:pt idx="2">
                  <c:v>15578</c:v>
                </c:pt>
                <c:pt idx="3">
                  <c:v>15668</c:v>
                </c:pt>
                <c:pt idx="4">
                  <c:v>15742</c:v>
                </c:pt>
                <c:pt idx="5">
                  <c:v>15815</c:v>
                </c:pt>
                <c:pt idx="6">
                  <c:v>15901</c:v>
                </c:pt>
                <c:pt idx="7">
                  <c:v>16901</c:v>
                </c:pt>
                <c:pt idx="8">
                  <c:v>16987</c:v>
                </c:pt>
                <c:pt idx="9">
                  <c:v>17172</c:v>
                </c:pt>
                <c:pt idx="10">
                  <c:v>17161</c:v>
                </c:pt>
                <c:pt idx="11" formatCode="General">
                  <c:v>17192</c:v>
                </c:pt>
                <c:pt idx="12">
                  <c:v>17635</c:v>
                </c:pt>
              </c:numCache>
            </c:numRef>
          </c:val>
          <c:smooth val="0"/>
          <c:extLst>
            <c:ext xmlns:c16="http://schemas.microsoft.com/office/drawing/2014/chart" uri="{C3380CC4-5D6E-409C-BE32-E72D297353CC}">
              <c16:uniqueId val="{00000000-EEDC-4FC3-8C5C-030AB657E083}"/>
            </c:ext>
          </c:extLst>
        </c:ser>
        <c:dLbls>
          <c:dLblPos val="ctr"/>
          <c:showLegendKey val="0"/>
          <c:showVal val="1"/>
          <c:showCatName val="0"/>
          <c:showSerName val="0"/>
          <c:showPercent val="0"/>
          <c:showBubbleSize val="0"/>
        </c:dLbls>
        <c:smooth val="0"/>
        <c:axId val="443964184"/>
        <c:axId val="443960576"/>
      </c:lineChart>
      <c:dateAx>
        <c:axId val="443964184"/>
        <c:scaling>
          <c:orientation val="minMax"/>
        </c:scaling>
        <c:delete val="0"/>
        <c:axPos val="b"/>
        <c:numFmt formatCode="m/d/yyyy" sourceLinked="1"/>
        <c:majorTickMark val="none"/>
        <c:minorTickMark val="none"/>
        <c:tickLblPos val="nextTo"/>
        <c:spPr>
          <a:noFill/>
          <a:ln w="9525" cap="flat" cmpd="sng" algn="ctr">
            <a:solidFill>
              <a:schemeClr val="dk1">
                <a:lumMod val="15000"/>
                <a:lumOff val="85000"/>
              </a:schemeClr>
            </a:solidFill>
            <a:round/>
          </a:ln>
          <a:effectLst/>
        </c:spPr>
        <c:txPr>
          <a:bodyPr rot="-60000000" spcFirstLastPara="1" vertOverflow="ellipsis" vert="horz" wrap="square" anchor="ctr" anchorCtr="1"/>
          <a:lstStyle/>
          <a:p>
            <a:pPr>
              <a:defRPr sz="1197" b="0" i="0" u="none" strike="noStrike" kern="1200" cap="none" spc="0" normalizeH="0" baseline="0">
                <a:solidFill>
                  <a:schemeClr val="dk1">
                    <a:lumMod val="65000"/>
                    <a:lumOff val="35000"/>
                  </a:schemeClr>
                </a:solidFill>
                <a:latin typeface="+mn-lt"/>
                <a:ea typeface="+mn-ea"/>
                <a:cs typeface="+mn-cs"/>
              </a:defRPr>
            </a:pPr>
            <a:endParaRPr lang="de-DE"/>
          </a:p>
        </c:txPr>
        <c:crossAx val="443960576"/>
        <c:crosses val="autoZero"/>
        <c:auto val="1"/>
        <c:lblOffset val="100"/>
        <c:baseTimeUnit val="years"/>
      </c:dateAx>
      <c:valAx>
        <c:axId val="443960576"/>
        <c:scaling>
          <c:orientation val="minMax"/>
        </c:scaling>
        <c:delete val="0"/>
        <c:axPos val="l"/>
        <c:majorGridlines>
          <c:spPr>
            <a:ln w="9525" cap="flat" cmpd="sng" algn="ctr">
              <a:solidFill>
                <a:schemeClr val="dk1">
                  <a:lumMod val="15000"/>
                  <a:lumOff val="85000"/>
                  <a:alpha val="54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443964184"/>
        <c:crosses val="autoZero"/>
        <c:crossBetween val="between"/>
      </c:valAx>
      <c:spPr>
        <a:pattFill prst="ltDnDiag">
          <a:fgClr>
            <a:schemeClr val="dk1">
              <a:lumMod val="15000"/>
              <a:lumOff val="85000"/>
            </a:schemeClr>
          </a:fgClr>
          <a:bgClr>
            <a:schemeClr val="lt1"/>
          </a:bgClr>
        </a:pattFill>
        <a:ln>
          <a:noFill/>
        </a:ln>
        <a:effectLst/>
      </c:spPr>
    </c:plotArea>
    <c:legend>
      <c:legendPos val="b"/>
      <c:layout>
        <c:manualLayout>
          <c:xMode val="edge"/>
          <c:yMode val="edge"/>
          <c:x val="7.1859173770235582E-2"/>
          <c:y val="7.4769788137606957E-2"/>
          <c:w val="0.119803367248473"/>
          <c:h val="6.8238968197141328E-2"/>
        </c:manualLayout>
      </c:layout>
      <c:overlay val="0"/>
      <c:spPr>
        <a:noFill/>
        <a:ln>
          <a:noFill/>
        </a:ln>
        <a:effectLst/>
      </c:spPr>
      <c:txPr>
        <a:bodyPr rot="0" spcFirstLastPara="1" vertOverflow="ellipsis" vert="horz" wrap="square" anchor="ctr" anchorCtr="1"/>
        <a:lstStyle/>
        <a:p>
          <a:pPr rtl="0">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dk1">
          <a:lumMod val="15000"/>
          <a:lumOff val="85000"/>
        </a:schemeClr>
      </a:solidFill>
      <a:round/>
    </a:ln>
    <a:effectLst/>
  </c:spPr>
  <c:txPr>
    <a:bodyPr/>
    <a:lstStyle/>
    <a:p>
      <a:pPr>
        <a:defRPr/>
      </a:pPr>
      <a:endParaRPr lang="de-DE"/>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128" b="1" i="0" u="none" strike="noStrike" kern="1200" cap="none" spc="0" normalizeH="0" baseline="0">
                <a:solidFill>
                  <a:schemeClr val="dk1">
                    <a:lumMod val="50000"/>
                    <a:lumOff val="50000"/>
                  </a:schemeClr>
                </a:solidFill>
                <a:latin typeface="+mj-lt"/>
                <a:ea typeface="+mj-ea"/>
                <a:cs typeface="+mj-cs"/>
              </a:defRPr>
            </a:pPr>
            <a:r>
              <a:rPr lang="de-DE" sz="2000" dirty="0">
                <a:solidFill>
                  <a:schemeClr val="tx1"/>
                </a:solidFill>
                <a:latin typeface="+mn-lt"/>
              </a:rPr>
              <a:t>SV Beschäftigte in Straelen </a:t>
            </a:r>
          </a:p>
        </c:rich>
      </c:tx>
      <c:overlay val="0"/>
      <c:spPr>
        <a:noFill/>
        <a:ln>
          <a:solidFill>
            <a:schemeClr val="bg2"/>
          </a:solidFill>
        </a:ln>
        <a:effectLst/>
      </c:spPr>
      <c:txPr>
        <a:bodyPr rot="0" spcFirstLastPara="1" vertOverflow="ellipsis" vert="horz" wrap="square" anchor="ctr" anchorCtr="1"/>
        <a:lstStyle/>
        <a:p>
          <a:pPr>
            <a:defRPr sz="2128" b="1" i="0" u="none" strike="noStrike" kern="1200" cap="none" spc="0" normalizeH="0" baseline="0">
              <a:solidFill>
                <a:schemeClr val="dk1">
                  <a:lumMod val="50000"/>
                  <a:lumOff val="50000"/>
                </a:schemeClr>
              </a:solidFill>
              <a:latin typeface="+mj-lt"/>
              <a:ea typeface="+mj-ea"/>
              <a:cs typeface="+mj-cs"/>
            </a:defRPr>
          </a:pPr>
          <a:endParaRPr lang="de-DE"/>
        </a:p>
      </c:txPr>
    </c:title>
    <c:autoTitleDeleted val="0"/>
    <c:plotArea>
      <c:layout/>
      <c:barChart>
        <c:barDir val="col"/>
        <c:grouping val="clustered"/>
        <c:varyColors val="0"/>
        <c:ser>
          <c:idx val="0"/>
          <c:order val="0"/>
          <c:tx>
            <c:strRef>
              <c:f>Tabelle1!$B$1</c:f>
              <c:strCache>
                <c:ptCount val="1"/>
                <c:pt idx="0">
                  <c:v>1995</c:v>
                </c:pt>
              </c:strCache>
            </c:strRef>
          </c:tx>
          <c:spPr>
            <a:solidFill>
              <a:schemeClr val="accent6">
                <a:tint val="41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Tabelle1!$B$2</c:f>
              <c:numCache>
                <c:formatCode>#,##0</c:formatCode>
                <c:ptCount val="1"/>
                <c:pt idx="0">
                  <c:v>4338</c:v>
                </c:pt>
              </c:numCache>
            </c:numRef>
          </c:val>
          <c:extLst>
            <c:ext xmlns:c16="http://schemas.microsoft.com/office/drawing/2014/chart" uri="{C3380CC4-5D6E-409C-BE32-E72D297353CC}">
              <c16:uniqueId val="{00000000-7091-4DA7-83C5-6F9BBCC8A79B}"/>
            </c:ext>
          </c:extLst>
        </c:ser>
        <c:ser>
          <c:idx val="1"/>
          <c:order val="1"/>
          <c:tx>
            <c:strRef>
              <c:f>Tabelle1!$C$1</c:f>
              <c:strCache>
                <c:ptCount val="1"/>
                <c:pt idx="0">
                  <c:v>2005</c:v>
                </c:pt>
              </c:strCache>
            </c:strRef>
          </c:tx>
          <c:spPr>
            <a:solidFill>
              <a:schemeClr val="accent6">
                <a:tint val="52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Tabelle1!$C$2</c:f>
              <c:numCache>
                <c:formatCode>#,##0</c:formatCode>
                <c:ptCount val="1"/>
                <c:pt idx="0">
                  <c:v>5064</c:v>
                </c:pt>
              </c:numCache>
            </c:numRef>
          </c:val>
          <c:extLst>
            <c:ext xmlns:c16="http://schemas.microsoft.com/office/drawing/2014/chart" uri="{C3380CC4-5D6E-409C-BE32-E72D297353CC}">
              <c16:uniqueId val="{00000001-7091-4DA7-83C5-6F9BBCC8A79B}"/>
            </c:ext>
          </c:extLst>
        </c:ser>
        <c:ser>
          <c:idx val="2"/>
          <c:order val="2"/>
          <c:tx>
            <c:strRef>
              <c:f>Tabelle1!$D$1</c:f>
              <c:strCache>
                <c:ptCount val="1"/>
                <c:pt idx="0">
                  <c:v>2009</c:v>
                </c:pt>
              </c:strCache>
            </c:strRef>
          </c:tx>
          <c:spPr>
            <a:solidFill>
              <a:schemeClr val="accent6">
                <a:tint val="63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Tabelle1!$D$2</c:f>
              <c:numCache>
                <c:formatCode>#,##0</c:formatCode>
                <c:ptCount val="1"/>
                <c:pt idx="0">
                  <c:v>5969</c:v>
                </c:pt>
              </c:numCache>
            </c:numRef>
          </c:val>
          <c:extLst>
            <c:ext xmlns:c16="http://schemas.microsoft.com/office/drawing/2014/chart" uri="{C3380CC4-5D6E-409C-BE32-E72D297353CC}">
              <c16:uniqueId val="{00000002-7091-4DA7-83C5-6F9BBCC8A79B}"/>
            </c:ext>
          </c:extLst>
        </c:ser>
        <c:ser>
          <c:idx val="3"/>
          <c:order val="3"/>
          <c:tx>
            <c:strRef>
              <c:f>Tabelle1!$E$1</c:f>
              <c:strCache>
                <c:ptCount val="1"/>
                <c:pt idx="0">
                  <c:v>2015</c:v>
                </c:pt>
              </c:strCache>
            </c:strRef>
          </c:tx>
          <c:spPr>
            <a:solidFill>
              <a:schemeClr val="accent6">
                <a:tint val="74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Tabelle1!$E$2</c:f>
              <c:numCache>
                <c:formatCode>#,##0</c:formatCode>
                <c:ptCount val="1"/>
                <c:pt idx="0">
                  <c:v>7213</c:v>
                </c:pt>
              </c:numCache>
            </c:numRef>
          </c:val>
          <c:extLst>
            <c:ext xmlns:c16="http://schemas.microsoft.com/office/drawing/2014/chart" uri="{C3380CC4-5D6E-409C-BE32-E72D297353CC}">
              <c16:uniqueId val="{00000003-7091-4DA7-83C5-6F9BBCC8A79B}"/>
            </c:ext>
          </c:extLst>
        </c:ser>
        <c:ser>
          <c:idx val="4"/>
          <c:order val="4"/>
          <c:tx>
            <c:strRef>
              <c:f>Tabelle1!$F$1</c:f>
              <c:strCache>
                <c:ptCount val="1"/>
                <c:pt idx="0">
                  <c:v>2016</c:v>
                </c:pt>
              </c:strCache>
            </c:strRef>
          </c:tx>
          <c:spPr>
            <a:solidFill>
              <a:schemeClr val="accent6">
                <a:tint val="84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Tabelle1!$F$2</c:f>
              <c:numCache>
                <c:formatCode>#,##0</c:formatCode>
                <c:ptCount val="1"/>
                <c:pt idx="0">
                  <c:v>7382</c:v>
                </c:pt>
              </c:numCache>
            </c:numRef>
          </c:val>
          <c:extLst>
            <c:ext xmlns:c16="http://schemas.microsoft.com/office/drawing/2014/chart" uri="{C3380CC4-5D6E-409C-BE32-E72D297353CC}">
              <c16:uniqueId val="{00000004-7091-4DA7-83C5-6F9BBCC8A79B}"/>
            </c:ext>
          </c:extLst>
        </c:ser>
        <c:ser>
          <c:idx val="5"/>
          <c:order val="5"/>
          <c:tx>
            <c:strRef>
              <c:f>Tabelle1!$G$1</c:f>
              <c:strCache>
                <c:ptCount val="1"/>
                <c:pt idx="0">
                  <c:v>2017</c:v>
                </c:pt>
              </c:strCache>
            </c:strRef>
          </c:tx>
          <c:spPr>
            <a:solidFill>
              <a:schemeClr val="accent6">
                <a:tint val="95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Tabelle1!$G$2</c:f>
              <c:numCache>
                <c:formatCode>#,##0</c:formatCode>
                <c:ptCount val="1"/>
                <c:pt idx="0">
                  <c:v>7726</c:v>
                </c:pt>
              </c:numCache>
            </c:numRef>
          </c:val>
          <c:extLst>
            <c:ext xmlns:c16="http://schemas.microsoft.com/office/drawing/2014/chart" uri="{C3380CC4-5D6E-409C-BE32-E72D297353CC}">
              <c16:uniqueId val="{00000005-7091-4DA7-83C5-6F9BBCC8A79B}"/>
            </c:ext>
          </c:extLst>
        </c:ser>
        <c:ser>
          <c:idx val="6"/>
          <c:order val="6"/>
          <c:tx>
            <c:strRef>
              <c:f>Tabelle1!$H$1</c:f>
              <c:strCache>
                <c:ptCount val="1"/>
                <c:pt idx="0">
                  <c:v>2018</c:v>
                </c:pt>
              </c:strCache>
            </c:strRef>
          </c:tx>
          <c:spPr>
            <a:solidFill>
              <a:srgbClr val="368E3C"/>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Tabelle1!$H$2</c:f>
              <c:numCache>
                <c:formatCode>#,##0</c:formatCode>
                <c:ptCount val="1"/>
                <c:pt idx="0">
                  <c:v>8049</c:v>
                </c:pt>
              </c:numCache>
            </c:numRef>
          </c:val>
          <c:extLst>
            <c:ext xmlns:c16="http://schemas.microsoft.com/office/drawing/2014/chart" uri="{C3380CC4-5D6E-409C-BE32-E72D297353CC}">
              <c16:uniqueId val="{00000006-7091-4DA7-83C5-6F9BBCC8A79B}"/>
            </c:ext>
          </c:extLst>
        </c:ser>
        <c:ser>
          <c:idx val="7"/>
          <c:order val="7"/>
          <c:tx>
            <c:strRef>
              <c:f>Tabelle1!$I$1</c:f>
              <c:strCache>
                <c:ptCount val="1"/>
                <c:pt idx="0">
                  <c:v>2019</c:v>
                </c:pt>
              </c:strCache>
            </c:strRef>
          </c:tx>
          <c:spPr>
            <a:solidFill>
              <a:schemeClr val="accent6">
                <a:shade val="83000"/>
              </a:schemeClr>
            </a:solidFill>
            <a:ln>
              <a:noFill/>
            </a:ln>
            <a:effectLst/>
          </c:spPr>
          <c:invertIfNegative val="0"/>
          <c:dPt>
            <c:idx val="0"/>
            <c:invertIfNegative val="0"/>
            <c:bubble3D val="0"/>
            <c:spPr>
              <a:solidFill>
                <a:srgbClr val="277E2D"/>
              </a:solidFill>
              <a:ln>
                <a:noFill/>
              </a:ln>
              <a:effectLst/>
            </c:spPr>
            <c:extLst>
              <c:ext xmlns:c16="http://schemas.microsoft.com/office/drawing/2014/chart" uri="{C3380CC4-5D6E-409C-BE32-E72D297353CC}">
                <c16:uniqueId val="{00000000-0154-4687-964B-0D2D0365BE5D}"/>
              </c:ext>
            </c:extLst>
          </c:dPt>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Tabelle1!$I$2</c:f>
              <c:numCache>
                <c:formatCode>#,##0</c:formatCode>
                <c:ptCount val="1"/>
                <c:pt idx="0">
                  <c:v>8398</c:v>
                </c:pt>
              </c:numCache>
            </c:numRef>
          </c:val>
          <c:extLst>
            <c:ext xmlns:c16="http://schemas.microsoft.com/office/drawing/2014/chart" uri="{C3380CC4-5D6E-409C-BE32-E72D297353CC}">
              <c16:uniqueId val="{00000007-7091-4DA7-83C5-6F9BBCC8A79B}"/>
            </c:ext>
          </c:extLst>
        </c:ser>
        <c:ser>
          <c:idx val="8"/>
          <c:order val="8"/>
          <c:tx>
            <c:strRef>
              <c:f>Tabelle1!$J$1</c:f>
              <c:strCache>
                <c:ptCount val="1"/>
                <c:pt idx="0">
                  <c:v>2020</c:v>
                </c:pt>
              </c:strCache>
            </c:strRef>
          </c:tx>
          <c:spPr>
            <a:solidFill>
              <a:schemeClr val="accent6">
                <a:shade val="73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Tabelle1!$J$2</c:f>
              <c:numCache>
                <c:formatCode>General</c:formatCode>
                <c:ptCount val="1"/>
                <c:pt idx="0">
                  <c:v>8358</c:v>
                </c:pt>
              </c:numCache>
            </c:numRef>
          </c:val>
          <c:extLst>
            <c:ext xmlns:c16="http://schemas.microsoft.com/office/drawing/2014/chart" uri="{C3380CC4-5D6E-409C-BE32-E72D297353CC}">
              <c16:uniqueId val="{00000002-072C-4901-B43B-40ED73C26934}"/>
            </c:ext>
          </c:extLst>
        </c:ser>
        <c:ser>
          <c:idx val="9"/>
          <c:order val="9"/>
          <c:tx>
            <c:strRef>
              <c:f>Tabelle1!$K$1</c:f>
              <c:strCache>
                <c:ptCount val="1"/>
                <c:pt idx="0">
                  <c:v>2021</c:v>
                </c:pt>
              </c:strCache>
            </c:strRef>
          </c:tx>
          <c:spPr>
            <a:solidFill>
              <a:schemeClr val="accent6">
                <a:shade val="62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Tabelle1!$K$2</c:f>
              <c:numCache>
                <c:formatCode>#,##0</c:formatCode>
                <c:ptCount val="1"/>
                <c:pt idx="0">
                  <c:v>8839</c:v>
                </c:pt>
              </c:numCache>
            </c:numRef>
          </c:val>
          <c:extLst>
            <c:ext xmlns:c16="http://schemas.microsoft.com/office/drawing/2014/chart" uri="{C3380CC4-5D6E-409C-BE32-E72D297353CC}">
              <c16:uniqueId val="{00000002-BB40-47A0-AF30-132D3E3E06A5}"/>
            </c:ext>
          </c:extLst>
        </c:ser>
        <c:ser>
          <c:idx val="10"/>
          <c:order val="10"/>
          <c:tx>
            <c:strRef>
              <c:f>Tabelle1!$L$1</c:f>
              <c:strCache>
                <c:ptCount val="1"/>
                <c:pt idx="0">
                  <c:v>2022</c:v>
                </c:pt>
              </c:strCache>
            </c:strRef>
          </c:tx>
          <c:spPr>
            <a:solidFill>
              <a:schemeClr val="accent6">
                <a:shade val="51000"/>
              </a:schemeClr>
            </a:solidFill>
            <a:ln>
              <a:noFill/>
            </a:ln>
            <a:effectLst/>
          </c:spPr>
          <c:invertIfNegative val="0"/>
          <c:dLbls>
            <c:dLbl>
              <c:idx val="0"/>
              <c:tx>
                <c:rich>
                  <a:bodyPr/>
                  <a:lstStyle/>
                  <a:p>
                    <a:r>
                      <a:rPr lang="en-US"/>
                      <a:t>8.733</a:t>
                    </a:r>
                    <a:endParaRPr lang="en-US" dirty="0"/>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2-2380-41CD-BD9D-F3F0BC5A22D2}"/>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Tabelle1!$L$2</c:f>
              <c:numCache>
                <c:formatCode>#,##0</c:formatCode>
                <c:ptCount val="1"/>
                <c:pt idx="0">
                  <c:v>9130</c:v>
                </c:pt>
              </c:numCache>
            </c:numRef>
          </c:val>
          <c:extLst>
            <c:ext xmlns:c16="http://schemas.microsoft.com/office/drawing/2014/chart" uri="{C3380CC4-5D6E-409C-BE32-E72D297353CC}">
              <c16:uniqueId val="{00000003-BB40-47A0-AF30-132D3E3E06A5}"/>
            </c:ext>
          </c:extLst>
        </c:ser>
        <c:ser>
          <c:idx val="11"/>
          <c:order val="11"/>
          <c:tx>
            <c:strRef>
              <c:f>Tabelle1!$M$1</c:f>
              <c:strCache>
                <c:ptCount val="1"/>
                <c:pt idx="0">
                  <c:v>2023</c:v>
                </c:pt>
              </c:strCache>
            </c:strRef>
          </c:tx>
          <c:spPr>
            <a:solidFill>
              <a:schemeClr val="accent6">
                <a:shade val="40000"/>
              </a:schemeClr>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c:f>
              <c:strCache>
                <c:ptCount val="1"/>
                <c:pt idx="0">
                  <c:v>Straelen</c:v>
                </c:pt>
              </c:strCache>
            </c:strRef>
          </c:cat>
          <c:val>
            <c:numRef>
              <c:f>Tabelle1!$M$2</c:f>
              <c:numCache>
                <c:formatCode>General</c:formatCode>
                <c:ptCount val="1"/>
              </c:numCache>
            </c:numRef>
          </c:val>
          <c:extLst>
            <c:ext xmlns:c16="http://schemas.microsoft.com/office/drawing/2014/chart" uri="{C3380CC4-5D6E-409C-BE32-E72D297353CC}">
              <c16:uniqueId val="{00000002-66B8-4F35-A430-74560F04FAF2}"/>
            </c:ext>
          </c:extLst>
        </c:ser>
        <c:dLbls>
          <c:dLblPos val="outEnd"/>
          <c:showLegendKey val="0"/>
          <c:showVal val="1"/>
          <c:showCatName val="0"/>
          <c:showSerName val="0"/>
          <c:showPercent val="0"/>
          <c:showBubbleSize val="0"/>
        </c:dLbls>
        <c:gapWidth val="267"/>
        <c:overlap val="-43"/>
        <c:axId val="469604680"/>
        <c:axId val="469596808"/>
      </c:barChart>
      <c:catAx>
        <c:axId val="469604680"/>
        <c:scaling>
          <c:orientation val="minMax"/>
        </c:scaling>
        <c:delete val="1"/>
        <c:axPos val="b"/>
        <c:majorGridlines>
          <c:spPr>
            <a:ln w="9525" cap="flat" cmpd="sng" algn="ctr">
              <a:solidFill>
                <a:schemeClr val="dk1">
                  <a:lumMod val="15000"/>
                  <a:lumOff val="85000"/>
                </a:schemeClr>
              </a:solidFill>
              <a:round/>
            </a:ln>
            <a:effectLst/>
          </c:spPr>
        </c:majorGridlines>
        <c:numFmt formatCode="General" sourceLinked="1"/>
        <c:majorTickMark val="none"/>
        <c:minorTickMark val="none"/>
        <c:tickLblPos val="nextTo"/>
        <c:crossAx val="469596808"/>
        <c:crosses val="autoZero"/>
        <c:auto val="1"/>
        <c:lblAlgn val="ctr"/>
        <c:lblOffset val="100"/>
        <c:noMultiLvlLbl val="0"/>
      </c:catAx>
      <c:valAx>
        <c:axId val="469596808"/>
        <c:scaling>
          <c:orientation val="minMax"/>
        </c:scaling>
        <c:delete val="0"/>
        <c:axPos val="l"/>
        <c:majorGridlines>
          <c:spPr>
            <a:ln w="9525" cap="flat" cmpd="sng" algn="ctr">
              <a:solidFill>
                <a:schemeClr val="dk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469604680"/>
        <c:crosses val="autoZero"/>
        <c:crossBetween val="between"/>
      </c:valAx>
      <c:spPr>
        <a:pattFill prst="ltDnDiag">
          <a:fgClr>
            <a:schemeClr val="dk1">
              <a:lumMod val="15000"/>
              <a:lumOff val="85000"/>
            </a:schemeClr>
          </a:fgClr>
          <a:bgClr>
            <a:schemeClr val="lt1"/>
          </a:bgClr>
        </a:patt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dk1">
          <a:lumMod val="15000"/>
          <a:lumOff val="85000"/>
        </a:schemeClr>
      </a:solidFill>
      <a:round/>
    </a:ln>
    <a:effectLst/>
  </c:spPr>
  <c:txPr>
    <a:bodyPr/>
    <a:lstStyle/>
    <a:p>
      <a:pPr>
        <a:defRPr/>
      </a:pPr>
      <a:endParaRPr lang="de-DE"/>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r>
              <a:rPr lang="en-US" sz="2000" dirty="0" err="1">
                <a:solidFill>
                  <a:schemeClr val="tx1"/>
                </a:solidFill>
                <a:latin typeface="+mn-lt"/>
              </a:rPr>
              <a:t>Beschäftigte</a:t>
            </a:r>
            <a:r>
              <a:rPr lang="en-US" sz="2000" dirty="0">
                <a:solidFill>
                  <a:schemeClr val="tx1"/>
                </a:solidFill>
                <a:latin typeface="+mn-lt"/>
              </a:rPr>
              <a:t> pro 1.000 </a:t>
            </a:r>
            <a:r>
              <a:rPr lang="en-US" sz="2000" dirty="0" err="1">
                <a:solidFill>
                  <a:schemeClr val="tx1"/>
                </a:solidFill>
                <a:latin typeface="+mn-lt"/>
              </a:rPr>
              <a:t>Einwohner</a:t>
            </a:r>
            <a:r>
              <a:rPr lang="en-US" sz="2000" dirty="0">
                <a:solidFill>
                  <a:schemeClr val="tx1"/>
                </a:solidFill>
                <a:latin typeface="+mn-lt"/>
              </a:rPr>
              <a:t> (2023)</a:t>
            </a:r>
          </a:p>
        </c:rich>
      </c:tx>
      <c:overlay val="0"/>
      <c:spPr>
        <a:noFill/>
        <a:ln>
          <a:solidFill>
            <a:schemeClr val="bg2"/>
          </a:solidFill>
        </a:ln>
        <a:effectLst/>
      </c:spPr>
      <c:txPr>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endParaRPr lang="de-DE"/>
        </a:p>
      </c:txPr>
    </c:title>
    <c:autoTitleDeleted val="0"/>
    <c:plotArea>
      <c:layout/>
      <c:barChart>
        <c:barDir val="bar"/>
        <c:grouping val="clustered"/>
        <c:varyColors val="0"/>
        <c:ser>
          <c:idx val="0"/>
          <c:order val="0"/>
          <c:tx>
            <c:strRef>
              <c:f>Tabelle1!$B$1</c:f>
              <c:strCache>
                <c:ptCount val="1"/>
                <c:pt idx="0">
                  <c:v>Beschäftigte pro 1.000 Einwohner</c:v>
                </c:pt>
              </c:strCache>
            </c:strRef>
          </c:tx>
          <c:spPr>
            <a:solidFill>
              <a:srgbClr val="F2F703"/>
            </a:solidFill>
            <a:ln>
              <a:noFill/>
            </a:ln>
            <a:effectLst/>
          </c:spPr>
          <c:invertIfNegative val="0"/>
          <c:dPt>
            <c:idx val="0"/>
            <c:invertIfNegative val="0"/>
            <c:bubble3D val="0"/>
            <c:spPr>
              <a:solidFill>
                <a:srgbClr val="FFFF00"/>
              </a:solidFill>
              <a:ln>
                <a:noFill/>
              </a:ln>
              <a:effectLst/>
            </c:spPr>
            <c:extLst>
              <c:ext xmlns:c16="http://schemas.microsoft.com/office/drawing/2014/chart" uri="{C3380CC4-5D6E-409C-BE32-E72D297353CC}">
                <c16:uniqueId val="{00000000-79E0-42BF-9F8E-1C62082BB581}"/>
              </c:ext>
            </c:extLst>
          </c:dPt>
          <c:dPt>
            <c:idx val="1"/>
            <c:invertIfNegative val="0"/>
            <c:bubble3D val="0"/>
            <c:spPr>
              <a:solidFill>
                <a:srgbClr val="378F3C"/>
              </a:solidFill>
              <a:ln>
                <a:noFill/>
              </a:ln>
              <a:effectLst/>
            </c:spPr>
            <c:extLst>
              <c:ext xmlns:c16="http://schemas.microsoft.com/office/drawing/2014/chart" uri="{C3380CC4-5D6E-409C-BE32-E72D297353CC}">
                <c16:uniqueId val="{00000002-4FFC-4BA3-BDDA-695D7DB5D033}"/>
              </c:ext>
            </c:extLst>
          </c:dPt>
          <c:dPt>
            <c:idx val="2"/>
            <c:invertIfNegative val="0"/>
            <c:bubble3D val="0"/>
            <c:spPr>
              <a:solidFill>
                <a:srgbClr val="378F3C"/>
              </a:solidFill>
              <a:ln>
                <a:noFill/>
              </a:ln>
              <a:effectLst/>
            </c:spPr>
            <c:extLst>
              <c:ext xmlns:c16="http://schemas.microsoft.com/office/drawing/2014/chart" uri="{C3380CC4-5D6E-409C-BE32-E72D297353CC}">
                <c16:uniqueId val="{00000003-4FFC-4BA3-BDDA-695D7DB5D033}"/>
              </c:ext>
            </c:extLst>
          </c:dPt>
          <c:dPt>
            <c:idx val="3"/>
            <c:invertIfNegative val="0"/>
            <c:bubble3D val="0"/>
            <c:spPr>
              <a:solidFill>
                <a:srgbClr val="378F3C"/>
              </a:solidFill>
              <a:ln>
                <a:noFill/>
              </a:ln>
              <a:effectLst/>
            </c:spPr>
            <c:extLst>
              <c:ext xmlns:c16="http://schemas.microsoft.com/office/drawing/2014/chart" uri="{C3380CC4-5D6E-409C-BE32-E72D297353CC}">
                <c16:uniqueId val="{00000007-FBCF-44E7-A10E-40771EA84B3B}"/>
              </c:ext>
            </c:extLst>
          </c:dPt>
          <c:dLbls>
            <c:dLbl>
              <c:idx val="0"/>
              <c:tx>
                <c:rich>
                  <a:bodyPr/>
                  <a:lstStyle/>
                  <a:p>
                    <a:r>
                      <a:rPr lang="en-US" dirty="0"/>
                      <a:t>534</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0-79E0-42BF-9F8E-1C62082BB581}"/>
                </c:ext>
              </c:extLst>
            </c:dLbl>
            <c:dLbl>
              <c:idx val="1"/>
              <c:tx>
                <c:rich>
                  <a:bodyPr/>
                  <a:lstStyle/>
                  <a:p>
                    <a:r>
                      <a:rPr lang="en-US" dirty="0"/>
                      <a:t>302</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2-4FFC-4BA3-BDDA-695D7DB5D033}"/>
                </c:ext>
              </c:extLst>
            </c:dLbl>
            <c:dLbl>
              <c:idx val="2"/>
              <c:tx>
                <c:rich>
                  <a:bodyPr/>
                  <a:lstStyle/>
                  <a:p>
                    <a:r>
                      <a:rPr lang="en-US" dirty="0"/>
                      <a:t>431</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3-4FFC-4BA3-BDDA-695D7DB5D033}"/>
                </c:ext>
              </c:extLst>
            </c:dLbl>
            <c:dLbl>
              <c:idx val="3"/>
              <c:tx>
                <c:rich>
                  <a:bodyPr/>
                  <a:lstStyle/>
                  <a:p>
                    <a:r>
                      <a:rPr lang="en-US" dirty="0"/>
                      <a:t>406</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7-FBCF-44E7-A10E-40771EA84B3B}"/>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Tabelle1!$A$2:$A$5</c:f>
              <c:strCache>
                <c:ptCount val="4"/>
                <c:pt idx="0">
                  <c:v>Straelen</c:v>
                </c:pt>
                <c:pt idx="1">
                  <c:v>Kevelaer</c:v>
                </c:pt>
                <c:pt idx="2">
                  <c:v>Geldern</c:v>
                </c:pt>
                <c:pt idx="3">
                  <c:v>NRW</c:v>
                </c:pt>
              </c:strCache>
            </c:strRef>
          </c:cat>
          <c:val>
            <c:numRef>
              <c:f>Tabelle1!$B$2:$B$5</c:f>
              <c:numCache>
                <c:formatCode>General</c:formatCode>
                <c:ptCount val="4"/>
                <c:pt idx="0">
                  <c:v>534</c:v>
                </c:pt>
                <c:pt idx="1">
                  <c:v>302</c:v>
                </c:pt>
                <c:pt idx="2">
                  <c:v>431</c:v>
                </c:pt>
                <c:pt idx="3">
                  <c:v>406</c:v>
                </c:pt>
              </c:numCache>
            </c:numRef>
          </c:val>
          <c:extLst>
            <c:ext xmlns:c16="http://schemas.microsoft.com/office/drawing/2014/chart" uri="{C3380CC4-5D6E-409C-BE32-E72D297353CC}">
              <c16:uniqueId val="{00000000-D91B-4DFF-A0D3-70BE8CC41BBD}"/>
            </c:ext>
          </c:extLst>
        </c:ser>
        <c:dLbls>
          <c:dLblPos val="outEnd"/>
          <c:showLegendKey val="0"/>
          <c:showVal val="1"/>
          <c:showCatName val="0"/>
          <c:showSerName val="0"/>
          <c:showPercent val="0"/>
          <c:showBubbleSize val="0"/>
        </c:dLbls>
        <c:gapWidth val="247"/>
        <c:overlap val="-20"/>
        <c:axId val="443950408"/>
        <c:axId val="443959264"/>
      </c:barChart>
      <c:catAx>
        <c:axId val="443950408"/>
        <c:scaling>
          <c:orientation val="minMax"/>
        </c:scaling>
        <c:delete val="0"/>
        <c:axPos val="l"/>
        <c:majorGridlines>
          <c:spPr>
            <a:ln w="9525" cap="flat" cmpd="sng" algn="ctr">
              <a:solidFill>
                <a:schemeClr val="dk1">
                  <a:lumMod val="15000"/>
                  <a:lumOff val="85000"/>
                </a:schemeClr>
              </a:solidFill>
              <a:round/>
            </a:ln>
            <a:effectLst/>
          </c:spPr>
        </c:majorGridlines>
        <c:numFmt formatCode="General" sourceLinked="1"/>
        <c:majorTickMark val="out"/>
        <c:minorTickMark val="none"/>
        <c:tickLblPos val="nextTo"/>
        <c:spPr>
          <a:noFill/>
          <a:ln w="9525" cap="flat" cmpd="sng" algn="ctr">
            <a:solidFill>
              <a:schemeClr val="dk1">
                <a:lumMod val="15000"/>
                <a:lumOff val="85000"/>
              </a:schemeClr>
            </a:solidFill>
            <a:round/>
          </a:ln>
          <a:effectLst/>
        </c:spPr>
        <c:txPr>
          <a:bodyPr rot="-60000000" spcFirstLastPara="1" vertOverflow="ellipsis" vert="horz" wrap="square" anchor="ctr" anchorCtr="1"/>
          <a:lstStyle/>
          <a:p>
            <a:pPr>
              <a:defRPr sz="1197" b="0" i="0" u="none" strike="noStrike" kern="1200" cap="none" spc="0" normalizeH="0" baseline="0">
                <a:solidFill>
                  <a:schemeClr val="dk1">
                    <a:lumMod val="65000"/>
                    <a:lumOff val="35000"/>
                  </a:schemeClr>
                </a:solidFill>
                <a:latin typeface="+mn-lt"/>
                <a:ea typeface="+mn-ea"/>
                <a:cs typeface="+mn-cs"/>
              </a:defRPr>
            </a:pPr>
            <a:endParaRPr lang="de-DE"/>
          </a:p>
        </c:txPr>
        <c:crossAx val="443959264"/>
        <c:crosses val="autoZero"/>
        <c:auto val="1"/>
        <c:lblAlgn val="ctr"/>
        <c:lblOffset val="100"/>
        <c:noMultiLvlLbl val="0"/>
      </c:catAx>
      <c:valAx>
        <c:axId val="443959264"/>
        <c:scaling>
          <c:orientation val="minMax"/>
        </c:scaling>
        <c:delete val="0"/>
        <c:axPos val="b"/>
        <c:majorGridlines>
          <c:spPr>
            <a:ln w="9525" cap="flat" cmpd="sng" algn="ctr">
              <a:solidFill>
                <a:schemeClr val="dk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443950408"/>
        <c:crosses val="autoZero"/>
        <c:crossBetween val="between"/>
      </c:valAx>
      <c:spPr>
        <a:pattFill prst="ltDnDiag">
          <a:fgClr>
            <a:schemeClr val="dk1">
              <a:lumMod val="15000"/>
              <a:lumOff val="85000"/>
            </a:schemeClr>
          </a:fgClr>
          <a:bgClr>
            <a:schemeClr val="lt1"/>
          </a:bgClr>
        </a:patt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bg2"/>
      </a:solidFill>
      <a:round/>
    </a:ln>
    <a:effectLst/>
  </c:spPr>
  <c:txPr>
    <a:bodyPr/>
    <a:lstStyle/>
    <a:p>
      <a:pPr>
        <a:defRPr/>
      </a:pPr>
      <a:endParaRPr lang="de-DE"/>
    </a:p>
  </c:txPr>
  <c:externalData r:id="rId3">
    <c:autoUpdate val="0"/>
  </c:externalData>
</c:chartSpace>
</file>

<file path=ppt/charts/chart4.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r>
              <a:rPr lang="en-US" sz="2000" dirty="0" err="1">
                <a:solidFill>
                  <a:schemeClr val="tx1"/>
                </a:solidFill>
                <a:latin typeface="+mn-lt"/>
              </a:rPr>
              <a:t>Gewerbesteuerhebesätze</a:t>
            </a:r>
            <a:r>
              <a:rPr lang="en-US" sz="2000" dirty="0">
                <a:solidFill>
                  <a:schemeClr val="tx1"/>
                </a:solidFill>
                <a:latin typeface="+mn-lt"/>
              </a:rPr>
              <a:t> 2025</a:t>
            </a:r>
          </a:p>
        </c:rich>
      </c:tx>
      <c:overlay val="0"/>
      <c:spPr>
        <a:noFill/>
        <a:ln>
          <a:solidFill>
            <a:schemeClr val="bg2"/>
          </a:solidFill>
        </a:ln>
        <a:effectLst/>
      </c:spPr>
      <c:txPr>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endParaRPr lang="de-DE"/>
        </a:p>
      </c:txPr>
    </c:title>
    <c:autoTitleDeleted val="0"/>
    <c:plotArea>
      <c:layout>
        <c:manualLayout>
          <c:layoutTarget val="inner"/>
          <c:xMode val="edge"/>
          <c:yMode val="edge"/>
          <c:x val="0.11644090600140526"/>
          <c:y val="0.15402797471452634"/>
          <c:w val="0.85959180591917084"/>
          <c:h val="0.66834993798428799"/>
        </c:manualLayout>
      </c:layout>
      <c:barChart>
        <c:barDir val="bar"/>
        <c:grouping val="clustered"/>
        <c:varyColors val="0"/>
        <c:ser>
          <c:idx val="0"/>
          <c:order val="0"/>
          <c:tx>
            <c:strRef>
              <c:f>Tabelle1!$B$1</c:f>
              <c:strCache>
                <c:ptCount val="1"/>
                <c:pt idx="0">
                  <c:v>Gewerbesteuer</c:v>
                </c:pt>
              </c:strCache>
            </c:strRef>
          </c:tx>
          <c:spPr>
            <a:solidFill>
              <a:srgbClr val="378F3C"/>
            </a:solidFill>
            <a:ln>
              <a:noFill/>
            </a:ln>
            <a:effectLst/>
          </c:spPr>
          <c:invertIfNegative val="0"/>
          <c:dPt>
            <c:idx val="0"/>
            <c:invertIfNegative val="0"/>
            <c:bubble3D val="0"/>
            <c:spPr>
              <a:solidFill>
                <a:srgbClr val="F2F703"/>
              </a:solidFill>
              <a:ln>
                <a:noFill/>
              </a:ln>
              <a:effectLst/>
            </c:spPr>
            <c:extLst>
              <c:ext xmlns:c16="http://schemas.microsoft.com/office/drawing/2014/chart" uri="{C3380CC4-5D6E-409C-BE32-E72D297353CC}">
                <c16:uniqueId val="{00000001-8EAD-4B75-8393-DCB373801F99}"/>
              </c:ext>
            </c:extLst>
          </c:dPt>
          <c:dLbls>
            <c:dLbl>
              <c:idx val="1"/>
              <c:tx>
                <c:rich>
                  <a:bodyPr/>
                  <a:lstStyle/>
                  <a:p>
                    <a:r>
                      <a:rPr lang="en-US"/>
                      <a:t>416</a:t>
                    </a:r>
                    <a:endParaRPr lang="en-US" dirty="0"/>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2-9519-4A45-84F0-25817CD463E8}"/>
                </c:ext>
              </c:extLst>
            </c:dLbl>
            <c:dLbl>
              <c:idx val="2"/>
              <c:tx>
                <c:rich>
                  <a:bodyPr/>
                  <a:lstStyle/>
                  <a:p>
                    <a:r>
                      <a:rPr lang="en-US"/>
                      <a:t>429</a:t>
                    </a:r>
                    <a:endParaRPr lang="en-US" dirty="0"/>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3-9519-4A45-84F0-25817CD463E8}"/>
                </c:ext>
              </c:extLst>
            </c:dLbl>
            <c:dLbl>
              <c:idx val="4"/>
              <c:tx>
                <c:rich>
                  <a:bodyPr/>
                  <a:lstStyle/>
                  <a:p>
                    <a:r>
                      <a:rPr lang="en-US" dirty="0"/>
                      <a:t>416</a:t>
                    </a:r>
                  </a:p>
                </c:rich>
              </c:tx>
              <c:dLblPos val="outEnd"/>
              <c:showLegendKey val="0"/>
              <c:showVal val="1"/>
              <c:showCatName val="0"/>
              <c:showSerName val="0"/>
              <c:showPercent val="0"/>
              <c:showBubbleSize val="0"/>
              <c:extLst>
                <c:ext xmlns:c15="http://schemas.microsoft.com/office/drawing/2012/chart" uri="{CE6537A1-D6FC-4f65-9D91-7224C49458BB}">
                  <c15:layout>
                    <c:manualLayout>
                      <c:w val="4.1709046504946022E-2"/>
                      <c:h val="5.7824258435629217E-2"/>
                    </c:manualLayout>
                  </c15:layout>
                  <c15:showDataLabelsRange val="0"/>
                </c:ext>
                <c:ext xmlns:c16="http://schemas.microsoft.com/office/drawing/2014/chart" uri="{C3380CC4-5D6E-409C-BE32-E72D297353CC}">
                  <c16:uniqueId val="{00000002-57C9-44D3-8B40-280F1052BB64}"/>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0"/>
              </c:ext>
            </c:extLst>
          </c:dLbls>
          <c:cat>
            <c:strRef>
              <c:f>Tabelle1!$A$2:$A$6</c:f>
              <c:strCache>
                <c:ptCount val="5"/>
                <c:pt idx="0">
                  <c:v>Straelen</c:v>
                </c:pt>
                <c:pt idx="1">
                  <c:v>Kevelaer</c:v>
                </c:pt>
                <c:pt idx="2">
                  <c:v>Geldern</c:v>
                </c:pt>
                <c:pt idx="3">
                  <c:v>Nettetal</c:v>
                </c:pt>
                <c:pt idx="4">
                  <c:v>NRW</c:v>
                </c:pt>
              </c:strCache>
            </c:strRef>
          </c:cat>
          <c:val>
            <c:numRef>
              <c:f>Tabelle1!$B$2:$B$6</c:f>
              <c:numCache>
                <c:formatCode>General</c:formatCode>
                <c:ptCount val="5"/>
                <c:pt idx="0">
                  <c:v>370</c:v>
                </c:pt>
                <c:pt idx="1">
                  <c:v>415</c:v>
                </c:pt>
                <c:pt idx="2">
                  <c:v>418</c:v>
                </c:pt>
                <c:pt idx="3">
                  <c:v>410</c:v>
                </c:pt>
                <c:pt idx="4">
                  <c:v>448</c:v>
                </c:pt>
              </c:numCache>
            </c:numRef>
          </c:val>
          <c:extLst>
            <c:ext xmlns:c16="http://schemas.microsoft.com/office/drawing/2014/chart" uri="{C3380CC4-5D6E-409C-BE32-E72D297353CC}">
              <c16:uniqueId val="{00000000-CB37-43CC-A25B-BCD169911A87}"/>
            </c:ext>
          </c:extLst>
        </c:ser>
        <c:dLbls>
          <c:dLblPos val="inEnd"/>
          <c:showLegendKey val="0"/>
          <c:showVal val="1"/>
          <c:showCatName val="0"/>
          <c:showSerName val="0"/>
          <c:showPercent val="0"/>
          <c:showBubbleSize val="0"/>
        </c:dLbls>
        <c:gapWidth val="247"/>
        <c:overlap val="-20"/>
        <c:axId val="529771840"/>
        <c:axId val="529767576"/>
      </c:barChart>
      <c:catAx>
        <c:axId val="529771840"/>
        <c:scaling>
          <c:orientation val="minMax"/>
        </c:scaling>
        <c:delete val="0"/>
        <c:axPos val="l"/>
        <c:majorGridlines>
          <c:spPr>
            <a:ln w="9525" cap="flat" cmpd="sng" algn="ctr">
              <a:solidFill>
                <a:schemeClr val="dk1">
                  <a:lumMod val="15000"/>
                  <a:lumOff val="85000"/>
                </a:schemeClr>
              </a:solidFill>
              <a:round/>
            </a:ln>
            <a:effectLst/>
          </c:spPr>
        </c:majorGridlines>
        <c:numFmt formatCode="General" sourceLinked="1"/>
        <c:majorTickMark val="out"/>
        <c:minorTickMark val="none"/>
        <c:tickLblPos val="nextTo"/>
        <c:spPr>
          <a:noFill/>
          <a:ln w="9525" cap="flat" cmpd="sng" algn="ctr">
            <a:solidFill>
              <a:schemeClr val="dk1">
                <a:lumMod val="15000"/>
                <a:lumOff val="85000"/>
              </a:schemeClr>
            </a:solidFill>
            <a:round/>
          </a:ln>
          <a:effectLst/>
        </c:spPr>
        <c:txPr>
          <a:bodyPr rot="-60000000" spcFirstLastPara="1" vertOverflow="ellipsis" vert="horz" wrap="square" anchor="ctr" anchorCtr="1"/>
          <a:lstStyle/>
          <a:p>
            <a:pPr>
              <a:defRPr sz="1197" b="0" i="0" u="none" strike="noStrike" kern="1200" cap="none" spc="0" normalizeH="0" baseline="0">
                <a:solidFill>
                  <a:schemeClr val="dk1">
                    <a:lumMod val="65000"/>
                    <a:lumOff val="35000"/>
                  </a:schemeClr>
                </a:solidFill>
                <a:latin typeface="+mn-lt"/>
                <a:ea typeface="+mn-ea"/>
                <a:cs typeface="+mn-cs"/>
              </a:defRPr>
            </a:pPr>
            <a:endParaRPr lang="de-DE"/>
          </a:p>
        </c:txPr>
        <c:crossAx val="529767576"/>
        <c:crosses val="autoZero"/>
        <c:auto val="1"/>
        <c:lblAlgn val="ctr"/>
        <c:lblOffset val="100"/>
        <c:noMultiLvlLbl val="0"/>
      </c:catAx>
      <c:valAx>
        <c:axId val="529767576"/>
        <c:scaling>
          <c:orientation val="minMax"/>
        </c:scaling>
        <c:delete val="0"/>
        <c:axPos val="b"/>
        <c:majorGridlines>
          <c:spPr>
            <a:ln w="9525" cap="flat" cmpd="sng" algn="ctr">
              <a:solidFill>
                <a:schemeClr val="dk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529771840"/>
        <c:crosses val="autoZero"/>
        <c:crossBetween val="between"/>
      </c:valAx>
      <c:spPr>
        <a:pattFill prst="ltDnDiag">
          <a:fgClr>
            <a:schemeClr val="dk1">
              <a:lumMod val="15000"/>
              <a:lumOff val="85000"/>
            </a:schemeClr>
          </a:fgClr>
          <a:bgClr>
            <a:schemeClr val="lt1"/>
          </a:bgClr>
        </a:patt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bg2"/>
      </a:solidFill>
      <a:round/>
    </a:ln>
    <a:effectLst/>
  </c:spPr>
  <c:txPr>
    <a:bodyPr/>
    <a:lstStyle/>
    <a:p>
      <a:pPr>
        <a:defRPr/>
      </a:pPr>
      <a:endParaRPr lang="de-DE"/>
    </a:p>
  </c:txPr>
  <c:externalData r:id="rId3">
    <c:autoUpdate val="0"/>
  </c:externalData>
</c:chartSpace>
</file>

<file path=ppt/charts/chart5.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128" b="1" i="0" u="none" strike="noStrike" kern="1200" cap="none" spc="0" normalizeH="0" baseline="0">
                <a:solidFill>
                  <a:schemeClr val="dk1">
                    <a:lumMod val="50000"/>
                    <a:lumOff val="50000"/>
                  </a:schemeClr>
                </a:solidFill>
                <a:latin typeface="+mj-lt"/>
                <a:ea typeface="+mj-ea"/>
                <a:cs typeface="+mj-cs"/>
              </a:defRPr>
            </a:pPr>
            <a:r>
              <a:rPr lang="de-DE" sz="2000" dirty="0">
                <a:solidFill>
                  <a:schemeClr val="tx1"/>
                </a:solidFill>
                <a:latin typeface="+mn-lt"/>
              </a:rPr>
              <a:t>Grundsteuer</a:t>
            </a:r>
            <a:r>
              <a:rPr lang="de-DE" sz="2000" baseline="0" dirty="0">
                <a:solidFill>
                  <a:schemeClr val="tx1"/>
                </a:solidFill>
                <a:latin typeface="+mn-lt"/>
              </a:rPr>
              <a:t> A und B</a:t>
            </a:r>
            <a:endParaRPr lang="de-DE" sz="2000" dirty="0">
              <a:solidFill>
                <a:schemeClr val="tx1"/>
              </a:solidFill>
              <a:latin typeface="+mn-lt"/>
            </a:endParaRPr>
          </a:p>
        </c:rich>
      </c:tx>
      <c:overlay val="0"/>
      <c:spPr>
        <a:noFill/>
        <a:ln>
          <a:solidFill>
            <a:schemeClr val="bg2"/>
          </a:solidFill>
        </a:ln>
        <a:effectLst/>
      </c:spPr>
      <c:txPr>
        <a:bodyPr rot="0" spcFirstLastPara="1" vertOverflow="ellipsis" vert="horz" wrap="square" anchor="ctr" anchorCtr="1"/>
        <a:lstStyle/>
        <a:p>
          <a:pPr>
            <a:defRPr sz="2128" b="1" i="0" u="none" strike="noStrike" kern="1200" cap="none" spc="0" normalizeH="0" baseline="0">
              <a:solidFill>
                <a:schemeClr val="dk1">
                  <a:lumMod val="50000"/>
                  <a:lumOff val="50000"/>
                </a:schemeClr>
              </a:solidFill>
              <a:latin typeface="+mj-lt"/>
              <a:ea typeface="+mj-ea"/>
              <a:cs typeface="+mj-cs"/>
            </a:defRPr>
          </a:pPr>
          <a:endParaRPr lang="de-DE"/>
        </a:p>
      </c:txPr>
    </c:title>
    <c:autoTitleDeleted val="0"/>
    <c:plotArea>
      <c:layout/>
      <c:barChart>
        <c:barDir val="bar"/>
        <c:grouping val="clustered"/>
        <c:varyColors val="0"/>
        <c:ser>
          <c:idx val="0"/>
          <c:order val="0"/>
          <c:tx>
            <c:strRef>
              <c:f>Tabelle1!$B$1</c:f>
              <c:strCache>
                <c:ptCount val="1"/>
                <c:pt idx="0">
                  <c:v>Grundsteuer B</c:v>
                </c:pt>
              </c:strCache>
            </c:strRef>
          </c:tx>
          <c:spPr>
            <a:solidFill>
              <a:schemeClr val="accent6">
                <a:lumMod val="60000"/>
                <a:lumOff val="40000"/>
              </a:schemeClr>
            </a:solidFill>
            <a:ln>
              <a:noFill/>
            </a:ln>
            <a:effectLst/>
          </c:spPr>
          <c:invertIfNegative val="0"/>
          <c:dPt>
            <c:idx val="0"/>
            <c:invertIfNegative val="0"/>
            <c:bubble3D val="0"/>
            <c:spPr>
              <a:solidFill>
                <a:srgbClr val="FFC000"/>
              </a:solidFill>
              <a:ln>
                <a:noFill/>
              </a:ln>
              <a:effectLst/>
            </c:spPr>
            <c:extLst>
              <c:ext xmlns:c16="http://schemas.microsoft.com/office/drawing/2014/chart" uri="{C3380CC4-5D6E-409C-BE32-E72D297353CC}">
                <c16:uniqueId val="{0000000D-BEF1-44A6-8499-BBE33932319B}"/>
              </c:ext>
            </c:extLst>
          </c:dPt>
          <c:cat>
            <c:strRef>
              <c:f>Tabelle1!$A$2:$A$6</c:f>
              <c:strCache>
                <c:ptCount val="5"/>
                <c:pt idx="0">
                  <c:v>Straelen</c:v>
                </c:pt>
                <c:pt idx="1">
                  <c:v>Kevelaer</c:v>
                </c:pt>
                <c:pt idx="2">
                  <c:v>Geldern</c:v>
                </c:pt>
                <c:pt idx="3">
                  <c:v>Nettetal</c:v>
                </c:pt>
                <c:pt idx="4">
                  <c:v>NRW</c:v>
                </c:pt>
              </c:strCache>
            </c:strRef>
          </c:cat>
          <c:val>
            <c:numRef>
              <c:f>Tabelle1!$B$2:$B$6</c:f>
              <c:numCache>
                <c:formatCode>General</c:formatCode>
                <c:ptCount val="5"/>
                <c:pt idx="0">
                  <c:v>429</c:v>
                </c:pt>
                <c:pt idx="1">
                  <c:v>501</c:v>
                </c:pt>
                <c:pt idx="2">
                  <c:v>518</c:v>
                </c:pt>
                <c:pt idx="3">
                  <c:v>578</c:v>
                </c:pt>
                <c:pt idx="4">
                  <c:v>501</c:v>
                </c:pt>
              </c:numCache>
            </c:numRef>
          </c:val>
          <c:extLst>
            <c:ext xmlns:c16="http://schemas.microsoft.com/office/drawing/2014/chart" uri="{C3380CC4-5D6E-409C-BE32-E72D297353CC}">
              <c16:uniqueId val="{00000000-F3DA-4E36-8BE6-89153A7F9100}"/>
            </c:ext>
          </c:extLst>
        </c:ser>
        <c:ser>
          <c:idx val="1"/>
          <c:order val="1"/>
          <c:tx>
            <c:strRef>
              <c:f>Tabelle1!$C$1</c:f>
              <c:strCache>
                <c:ptCount val="1"/>
                <c:pt idx="0">
                  <c:v>Grundsteuer A</c:v>
                </c:pt>
              </c:strCache>
            </c:strRef>
          </c:tx>
          <c:spPr>
            <a:solidFill>
              <a:srgbClr val="378F3C"/>
            </a:solidFill>
            <a:ln>
              <a:noFill/>
            </a:ln>
            <a:effectLst/>
          </c:spPr>
          <c:invertIfNegative val="0"/>
          <c:dPt>
            <c:idx val="0"/>
            <c:invertIfNegative val="0"/>
            <c:bubble3D val="0"/>
            <c:spPr>
              <a:solidFill>
                <a:srgbClr val="FFFF00"/>
              </a:solidFill>
              <a:ln>
                <a:noFill/>
              </a:ln>
              <a:effectLst/>
            </c:spPr>
            <c:extLst>
              <c:ext xmlns:c16="http://schemas.microsoft.com/office/drawing/2014/chart" uri="{C3380CC4-5D6E-409C-BE32-E72D297353CC}">
                <c16:uniqueId val="{00000007-453E-4EE8-A9C6-F27276D82DD7}"/>
              </c:ext>
            </c:extLst>
          </c:dPt>
          <c:cat>
            <c:strRef>
              <c:f>Tabelle1!$A$2:$A$6</c:f>
              <c:strCache>
                <c:ptCount val="5"/>
                <c:pt idx="0">
                  <c:v>Straelen</c:v>
                </c:pt>
                <c:pt idx="1">
                  <c:v>Kevelaer</c:v>
                </c:pt>
                <c:pt idx="2">
                  <c:v>Geldern</c:v>
                </c:pt>
                <c:pt idx="3">
                  <c:v>Nettetal</c:v>
                </c:pt>
                <c:pt idx="4">
                  <c:v>NRW</c:v>
                </c:pt>
              </c:strCache>
            </c:strRef>
          </c:cat>
          <c:val>
            <c:numRef>
              <c:f>Tabelle1!$C$2:$C$6</c:f>
              <c:numCache>
                <c:formatCode>General</c:formatCode>
                <c:ptCount val="5"/>
                <c:pt idx="0">
                  <c:v>217</c:v>
                </c:pt>
                <c:pt idx="1">
                  <c:v>259</c:v>
                </c:pt>
                <c:pt idx="2">
                  <c:v>267</c:v>
                </c:pt>
                <c:pt idx="3">
                  <c:v>549</c:v>
                </c:pt>
                <c:pt idx="4">
                  <c:v>259</c:v>
                </c:pt>
              </c:numCache>
            </c:numRef>
          </c:val>
          <c:extLst>
            <c:ext xmlns:c16="http://schemas.microsoft.com/office/drawing/2014/chart" uri="{C3380CC4-5D6E-409C-BE32-E72D297353CC}">
              <c16:uniqueId val="{00000001-F3DA-4E36-8BE6-89153A7F9100}"/>
            </c:ext>
          </c:extLst>
        </c:ser>
        <c:dLbls>
          <c:showLegendKey val="0"/>
          <c:showVal val="0"/>
          <c:showCatName val="0"/>
          <c:showSerName val="0"/>
          <c:showPercent val="0"/>
          <c:showBubbleSize val="0"/>
        </c:dLbls>
        <c:gapWidth val="247"/>
        <c:axId val="445272016"/>
        <c:axId val="445271032"/>
      </c:barChart>
      <c:catAx>
        <c:axId val="445272016"/>
        <c:scaling>
          <c:orientation val="minMax"/>
        </c:scaling>
        <c:delete val="0"/>
        <c:axPos val="l"/>
        <c:majorGridlines>
          <c:spPr>
            <a:ln w="9525" cap="flat" cmpd="sng" algn="ctr">
              <a:solidFill>
                <a:schemeClr val="dk1">
                  <a:lumMod val="15000"/>
                  <a:lumOff val="85000"/>
                </a:schemeClr>
              </a:solidFill>
              <a:round/>
            </a:ln>
            <a:effectLst/>
          </c:spPr>
        </c:majorGridlines>
        <c:numFmt formatCode="General" sourceLinked="1"/>
        <c:majorTickMark val="out"/>
        <c:minorTickMark val="none"/>
        <c:tickLblPos val="nextTo"/>
        <c:spPr>
          <a:noFill/>
          <a:ln w="9525" cap="flat" cmpd="sng" algn="ctr">
            <a:solidFill>
              <a:schemeClr val="dk1">
                <a:lumMod val="15000"/>
                <a:lumOff val="85000"/>
              </a:schemeClr>
            </a:solidFill>
            <a:round/>
          </a:ln>
          <a:effectLst/>
        </c:spPr>
        <c:txPr>
          <a:bodyPr rot="-60000000" spcFirstLastPara="1" vertOverflow="ellipsis" vert="horz" wrap="square" anchor="ctr" anchorCtr="1"/>
          <a:lstStyle/>
          <a:p>
            <a:pPr>
              <a:defRPr sz="1197" b="0" i="0" u="none" strike="noStrike" kern="1200" cap="none" spc="0" normalizeH="0" baseline="0">
                <a:solidFill>
                  <a:schemeClr val="dk1">
                    <a:lumMod val="65000"/>
                    <a:lumOff val="35000"/>
                  </a:schemeClr>
                </a:solidFill>
                <a:latin typeface="+mn-lt"/>
                <a:ea typeface="+mn-ea"/>
                <a:cs typeface="+mn-cs"/>
              </a:defRPr>
            </a:pPr>
            <a:endParaRPr lang="de-DE"/>
          </a:p>
        </c:txPr>
        <c:crossAx val="445271032"/>
        <c:crosses val="autoZero"/>
        <c:auto val="1"/>
        <c:lblAlgn val="ctr"/>
        <c:lblOffset val="100"/>
        <c:noMultiLvlLbl val="0"/>
      </c:catAx>
      <c:valAx>
        <c:axId val="445271032"/>
        <c:scaling>
          <c:orientation val="minMax"/>
        </c:scaling>
        <c:delete val="0"/>
        <c:axPos val="b"/>
        <c:majorGridlines>
          <c:spPr>
            <a:ln w="9525" cap="flat" cmpd="sng" algn="ctr">
              <a:solidFill>
                <a:schemeClr val="dk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445272016"/>
        <c:crosses val="autoZero"/>
        <c:crossBetween val="between"/>
      </c:valAx>
      <c:dTable>
        <c:showHorzBorder val="1"/>
        <c:showVertBorder val="1"/>
        <c:showOutline val="1"/>
        <c:showKeys val="1"/>
        <c:spPr>
          <a:noFill/>
          <a:ln w="9525" cap="flat" cmpd="sng" algn="ctr">
            <a:solidFill>
              <a:schemeClr val="dk1">
                <a:lumMod val="15000"/>
                <a:lumOff val="85000"/>
              </a:schemeClr>
            </a:solidFill>
            <a:round/>
          </a:ln>
          <a:effectLst/>
        </c:spPr>
        <c:txPr>
          <a:bodyPr rot="0" spcFirstLastPara="1" vertOverflow="ellipsis" vert="horz" wrap="square" anchor="ctr" anchorCtr="1"/>
          <a:lstStyle/>
          <a:p>
            <a:pPr rtl="0">
              <a:defRPr sz="1064" b="0" i="0" u="none" strike="noStrike" kern="1200" baseline="0">
                <a:solidFill>
                  <a:schemeClr val="dk1">
                    <a:lumMod val="65000"/>
                    <a:lumOff val="35000"/>
                  </a:schemeClr>
                </a:solidFill>
                <a:latin typeface="+mn-lt"/>
                <a:ea typeface="+mn-ea"/>
                <a:cs typeface="+mn-cs"/>
              </a:defRPr>
            </a:pPr>
            <a:endParaRPr lang="de-DE"/>
          </a:p>
        </c:txPr>
      </c:dTable>
      <c:spPr>
        <a:pattFill prst="ltDnDiag">
          <a:fgClr>
            <a:schemeClr val="dk1">
              <a:lumMod val="15000"/>
              <a:lumOff val="85000"/>
            </a:schemeClr>
          </a:fgClr>
          <a:bgClr>
            <a:schemeClr val="lt1"/>
          </a:bgClr>
        </a:patt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bg2"/>
      </a:solidFill>
      <a:round/>
    </a:ln>
    <a:effectLst/>
  </c:spPr>
  <c:txPr>
    <a:bodyPr/>
    <a:lstStyle/>
    <a:p>
      <a:pPr>
        <a:defRPr/>
      </a:pPr>
      <a:endParaRPr lang="de-DE"/>
    </a:p>
  </c:txPr>
  <c:externalData r:id="rId3">
    <c:autoUpdate val="0"/>
  </c:externalData>
</c:chartSpace>
</file>

<file path=ppt/charts/chart6.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r>
              <a:rPr lang="en-US" sz="2000" dirty="0" err="1">
                <a:solidFill>
                  <a:schemeClr val="tx1"/>
                </a:solidFill>
                <a:latin typeface="+mn-lt"/>
              </a:rPr>
              <a:t>Steuereinnahmekraft</a:t>
            </a:r>
            <a:r>
              <a:rPr lang="en-US" sz="2000" dirty="0">
                <a:solidFill>
                  <a:schemeClr val="tx1"/>
                </a:solidFill>
                <a:latin typeface="+mn-lt"/>
              </a:rPr>
              <a:t> je EW in EUR</a:t>
            </a:r>
          </a:p>
        </c:rich>
      </c:tx>
      <c:overlay val="0"/>
      <c:spPr>
        <a:noFill/>
        <a:ln>
          <a:solidFill>
            <a:schemeClr val="bg2"/>
          </a:solidFill>
        </a:ln>
        <a:effectLst/>
      </c:spPr>
      <c:txPr>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endParaRPr lang="de-DE"/>
        </a:p>
      </c:txPr>
    </c:title>
    <c:autoTitleDeleted val="0"/>
    <c:plotArea>
      <c:layout/>
      <c:barChart>
        <c:barDir val="col"/>
        <c:grouping val="clustered"/>
        <c:varyColors val="0"/>
        <c:ser>
          <c:idx val="0"/>
          <c:order val="0"/>
          <c:tx>
            <c:strRef>
              <c:f>Tabelle1!$B$1</c:f>
              <c:strCache>
                <c:ptCount val="1"/>
                <c:pt idx="0">
                  <c:v>Steuereinnahmekraft je EW in €</c:v>
                </c:pt>
              </c:strCache>
            </c:strRef>
          </c:tx>
          <c:spPr>
            <a:solidFill>
              <a:srgbClr val="368E3C"/>
            </a:solidFill>
            <a:ln>
              <a:noFill/>
            </a:ln>
            <a:effectLst/>
          </c:spPr>
          <c:invertIfNegative val="0"/>
          <c:dPt>
            <c:idx val="3"/>
            <c:invertIfNegative val="0"/>
            <c:bubble3D val="0"/>
            <c:spPr>
              <a:solidFill>
                <a:srgbClr val="F2F703"/>
              </a:solidFill>
              <a:ln>
                <a:noFill/>
              </a:ln>
              <a:effectLst/>
            </c:spPr>
            <c:extLst>
              <c:ext xmlns:c16="http://schemas.microsoft.com/office/drawing/2014/chart" uri="{C3380CC4-5D6E-409C-BE32-E72D297353CC}">
                <c16:uniqueId val="{00000001-98FC-40EA-91A1-D8C54182226D}"/>
              </c:ext>
            </c:extLst>
          </c:dPt>
          <c:dLbls>
            <c:dLbl>
              <c:idx val="0"/>
              <c:tx>
                <c:rich>
                  <a:bodyPr/>
                  <a:lstStyle/>
                  <a:p>
                    <a:r>
                      <a:rPr lang="en-US"/>
                      <a:t>1.451</a:t>
                    </a:r>
                    <a:endParaRPr lang="en-US" dirty="0"/>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2-1530-4FD2-8590-1BFDC95853E5}"/>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Tabelle1!$A$2:$A$5</c:f>
              <c:strCache>
                <c:ptCount val="4"/>
                <c:pt idx="0">
                  <c:v>Nettetal</c:v>
                </c:pt>
                <c:pt idx="1">
                  <c:v>Geldern</c:v>
                </c:pt>
                <c:pt idx="2">
                  <c:v>Kevelaer</c:v>
                </c:pt>
                <c:pt idx="3">
                  <c:v>Straelen</c:v>
                </c:pt>
              </c:strCache>
            </c:strRef>
          </c:cat>
          <c:val>
            <c:numRef>
              <c:f>Tabelle1!$B$2:$B$5</c:f>
              <c:numCache>
                <c:formatCode>#,##0</c:formatCode>
                <c:ptCount val="4"/>
                <c:pt idx="0">
                  <c:v>1074</c:v>
                </c:pt>
                <c:pt idx="1">
                  <c:v>1165</c:v>
                </c:pt>
                <c:pt idx="2">
                  <c:v>1212</c:v>
                </c:pt>
                <c:pt idx="3">
                  <c:v>2088</c:v>
                </c:pt>
              </c:numCache>
            </c:numRef>
          </c:val>
          <c:extLst>
            <c:ext xmlns:c16="http://schemas.microsoft.com/office/drawing/2014/chart" uri="{C3380CC4-5D6E-409C-BE32-E72D297353CC}">
              <c16:uniqueId val="{00000000-45CB-47EB-AD00-486F2626FC63}"/>
            </c:ext>
          </c:extLst>
        </c:ser>
        <c:dLbls>
          <c:dLblPos val="outEnd"/>
          <c:showLegendKey val="0"/>
          <c:showVal val="1"/>
          <c:showCatName val="0"/>
          <c:showSerName val="0"/>
          <c:showPercent val="0"/>
          <c:showBubbleSize val="0"/>
        </c:dLbls>
        <c:gapWidth val="267"/>
        <c:overlap val="-43"/>
        <c:axId val="460529208"/>
        <c:axId val="460530520"/>
      </c:barChart>
      <c:catAx>
        <c:axId val="460529208"/>
        <c:scaling>
          <c:orientation val="minMax"/>
        </c:scaling>
        <c:delete val="0"/>
        <c:axPos val="b"/>
        <c:majorGridlines>
          <c:spPr>
            <a:ln w="9525" cap="flat" cmpd="sng" algn="ctr">
              <a:solidFill>
                <a:schemeClr val="dk1">
                  <a:lumMod val="15000"/>
                  <a:lumOff val="85000"/>
                </a:schemeClr>
              </a:solidFill>
              <a:round/>
            </a:ln>
            <a:effectLst/>
          </c:spPr>
        </c:majorGridlines>
        <c:numFmt formatCode="General" sourceLinked="1"/>
        <c:majorTickMark val="none"/>
        <c:minorTickMark val="none"/>
        <c:tickLblPos val="nextTo"/>
        <c:spPr>
          <a:noFill/>
          <a:ln w="9525" cap="flat" cmpd="sng" algn="ctr">
            <a:solidFill>
              <a:schemeClr val="dk1">
                <a:lumMod val="15000"/>
                <a:lumOff val="85000"/>
              </a:schemeClr>
            </a:solidFill>
            <a:round/>
          </a:ln>
          <a:effectLst/>
        </c:spPr>
        <c:txPr>
          <a:bodyPr rot="-60000000" spcFirstLastPara="1" vertOverflow="ellipsis" vert="horz" wrap="square" anchor="ctr" anchorCtr="1"/>
          <a:lstStyle/>
          <a:p>
            <a:pPr>
              <a:defRPr sz="1197" b="0" i="0" u="none" strike="noStrike" kern="1200" cap="none" spc="0" normalizeH="0" baseline="0">
                <a:solidFill>
                  <a:schemeClr val="dk1">
                    <a:lumMod val="65000"/>
                    <a:lumOff val="35000"/>
                  </a:schemeClr>
                </a:solidFill>
                <a:latin typeface="+mn-lt"/>
                <a:ea typeface="+mn-ea"/>
                <a:cs typeface="+mn-cs"/>
              </a:defRPr>
            </a:pPr>
            <a:endParaRPr lang="de-DE"/>
          </a:p>
        </c:txPr>
        <c:crossAx val="460530520"/>
        <c:crosses val="autoZero"/>
        <c:auto val="1"/>
        <c:lblAlgn val="ctr"/>
        <c:lblOffset val="100"/>
        <c:noMultiLvlLbl val="0"/>
      </c:catAx>
      <c:valAx>
        <c:axId val="460530520"/>
        <c:scaling>
          <c:orientation val="minMax"/>
        </c:scaling>
        <c:delete val="0"/>
        <c:axPos val="l"/>
        <c:majorGridlines>
          <c:spPr>
            <a:ln w="9525" cap="flat" cmpd="sng" algn="ctr">
              <a:solidFill>
                <a:schemeClr val="dk1">
                  <a:lumMod val="15000"/>
                  <a:lumOff val="85000"/>
                </a:schemeClr>
              </a:solidFill>
              <a:round/>
            </a:ln>
            <a:effectLst/>
          </c:spPr>
        </c:majorGridlines>
        <c:numFmt formatCode="#,##0"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460529208"/>
        <c:crosses val="autoZero"/>
        <c:crossBetween val="between"/>
      </c:valAx>
      <c:spPr>
        <a:pattFill prst="ltDnDiag">
          <a:fgClr>
            <a:schemeClr val="dk1">
              <a:lumMod val="15000"/>
              <a:lumOff val="85000"/>
            </a:schemeClr>
          </a:fgClr>
          <a:bgClr>
            <a:schemeClr val="lt1"/>
          </a:bgClr>
        </a:patt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bg2"/>
      </a:solidFill>
      <a:round/>
    </a:ln>
    <a:effectLst/>
  </c:spPr>
  <c:txPr>
    <a:bodyPr/>
    <a:lstStyle/>
    <a:p>
      <a:pPr>
        <a:defRPr/>
      </a:pPr>
      <a:endParaRPr lang="de-DE"/>
    </a:p>
  </c:txPr>
  <c:externalData r:id="rId3">
    <c:autoUpdate val="0"/>
  </c:externalData>
</c:chartSpace>
</file>

<file path=ppt/charts/chart7.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r>
              <a:rPr lang="en-US" sz="2000" dirty="0" err="1">
                <a:solidFill>
                  <a:schemeClr val="tx1"/>
                </a:solidFill>
                <a:latin typeface="+mn-lt"/>
              </a:rPr>
              <a:t>Kaufkraftindex</a:t>
            </a:r>
            <a:endParaRPr lang="en-US" sz="2000" dirty="0">
              <a:solidFill>
                <a:schemeClr val="tx1"/>
              </a:solidFill>
              <a:latin typeface="+mn-lt"/>
            </a:endParaRPr>
          </a:p>
        </c:rich>
      </c:tx>
      <c:overlay val="0"/>
      <c:spPr>
        <a:noFill/>
        <a:ln>
          <a:solidFill>
            <a:schemeClr val="bg2"/>
          </a:solidFill>
        </a:ln>
        <a:effectLst/>
      </c:spPr>
      <c:txPr>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endParaRPr lang="de-DE"/>
        </a:p>
      </c:txPr>
    </c:title>
    <c:autoTitleDeleted val="0"/>
    <c:plotArea>
      <c:layout>
        <c:manualLayout>
          <c:layoutTarget val="inner"/>
          <c:xMode val="edge"/>
          <c:yMode val="edge"/>
          <c:x val="7.2434821470458238E-2"/>
          <c:y val="0.15519000631250207"/>
          <c:w val="0.89984805050826788"/>
          <c:h val="0.65857975348018205"/>
        </c:manualLayout>
      </c:layout>
      <c:barChart>
        <c:barDir val="bar"/>
        <c:grouping val="clustered"/>
        <c:varyColors val="0"/>
        <c:ser>
          <c:idx val="0"/>
          <c:order val="0"/>
          <c:tx>
            <c:strRef>
              <c:f>Tabelle1!$B$1</c:f>
              <c:strCache>
                <c:ptCount val="1"/>
                <c:pt idx="0">
                  <c:v>Kaufkraftindex</c:v>
                </c:pt>
              </c:strCache>
            </c:strRef>
          </c:tx>
          <c:spPr>
            <a:solidFill>
              <a:srgbClr val="378F3C"/>
            </a:solidFill>
            <a:ln>
              <a:noFill/>
            </a:ln>
            <a:effectLst/>
          </c:spPr>
          <c:invertIfNegative val="0"/>
          <c:dPt>
            <c:idx val="0"/>
            <c:invertIfNegative val="0"/>
            <c:bubble3D val="0"/>
            <c:spPr>
              <a:solidFill>
                <a:srgbClr val="F2F703"/>
              </a:solidFill>
              <a:ln>
                <a:noFill/>
              </a:ln>
              <a:effectLst/>
            </c:spPr>
            <c:extLst>
              <c:ext xmlns:c16="http://schemas.microsoft.com/office/drawing/2014/chart" uri="{C3380CC4-5D6E-409C-BE32-E72D297353CC}">
                <c16:uniqueId val="{00000001-7699-4FCC-91F3-B27A541886BF}"/>
              </c:ext>
            </c:extLst>
          </c:dPt>
          <c:dLbls>
            <c:dLbl>
              <c:idx val="0"/>
              <c:tx>
                <c:rich>
                  <a:bodyPr/>
                  <a:lstStyle/>
                  <a:p>
                    <a:r>
                      <a:rPr lang="en-US" dirty="0"/>
                      <a:t>99,8</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1-7699-4FCC-91F3-B27A541886BF}"/>
                </c:ext>
              </c:extLst>
            </c:dLbl>
            <c:dLbl>
              <c:idx val="1"/>
              <c:tx>
                <c:rich>
                  <a:bodyPr/>
                  <a:lstStyle/>
                  <a:p>
                    <a:r>
                      <a:rPr lang="en-US" dirty="0"/>
                      <a:t>96,4</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4-90F8-416E-974F-9848BE0E7A86}"/>
                </c:ext>
              </c:extLst>
            </c:dLbl>
            <c:dLbl>
              <c:idx val="2"/>
              <c:tx>
                <c:rich>
                  <a:bodyPr/>
                  <a:lstStyle/>
                  <a:p>
                    <a:r>
                      <a:rPr lang="en-US" dirty="0"/>
                      <a:t>98,4</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3-90F8-416E-974F-9848BE0E7A86}"/>
                </c:ext>
              </c:extLst>
            </c:dLbl>
            <c:dLbl>
              <c:idx val="3"/>
              <c:tx>
                <c:rich>
                  <a:bodyPr/>
                  <a:lstStyle/>
                  <a:p>
                    <a:r>
                      <a:rPr lang="en-US"/>
                      <a:t>92,2</a:t>
                    </a:r>
                    <a:endParaRPr lang="en-US" dirty="0"/>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5-90F8-416E-974F-9848BE0E7A86}"/>
                </c:ext>
              </c:extLst>
            </c:dLbl>
            <c:dLbl>
              <c:idx val="4"/>
              <c:tx>
                <c:rich>
                  <a:bodyPr/>
                  <a:lstStyle/>
                  <a:p>
                    <a:r>
                      <a:rPr lang="en-US" dirty="0"/>
                      <a:t>98,7</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2-90F8-416E-974F-9848BE0E7A86}"/>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Tabelle1!$A$2:$A$6</c:f>
              <c:strCache>
                <c:ptCount val="5"/>
                <c:pt idx="0">
                  <c:v>Straelen</c:v>
                </c:pt>
                <c:pt idx="1">
                  <c:v>Kevelaer</c:v>
                </c:pt>
                <c:pt idx="2">
                  <c:v>Geldern</c:v>
                </c:pt>
                <c:pt idx="3">
                  <c:v>Nettetal</c:v>
                </c:pt>
                <c:pt idx="4">
                  <c:v>NRW</c:v>
                </c:pt>
              </c:strCache>
            </c:strRef>
          </c:cat>
          <c:val>
            <c:numRef>
              <c:f>Tabelle1!$B$2:$B$6</c:f>
              <c:numCache>
                <c:formatCode>General</c:formatCode>
                <c:ptCount val="5"/>
                <c:pt idx="0">
                  <c:v>107.5</c:v>
                </c:pt>
                <c:pt idx="1">
                  <c:v>102</c:v>
                </c:pt>
                <c:pt idx="2">
                  <c:v>101</c:v>
                </c:pt>
                <c:pt idx="3">
                  <c:v>96</c:v>
                </c:pt>
                <c:pt idx="4">
                  <c:v>100</c:v>
                </c:pt>
              </c:numCache>
            </c:numRef>
          </c:val>
          <c:extLst>
            <c:ext xmlns:c16="http://schemas.microsoft.com/office/drawing/2014/chart" uri="{C3380CC4-5D6E-409C-BE32-E72D297353CC}">
              <c16:uniqueId val="{00000000-7738-4476-880A-5B6B77D092DF}"/>
            </c:ext>
          </c:extLst>
        </c:ser>
        <c:dLbls>
          <c:dLblPos val="outEnd"/>
          <c:showLegendKey val="0"/>
          <c:showVal val="1"/>
          <c:showCatName val="0"/>
          <c:showSerName val="0"/>
          <c:showPercent val="0"/>
          <c:showBubbleSize val="0"/>
        </c:dLbls>
        <c:gapWidth val="247"/>
        <c:overlap val="-58"/>
        <c:axId val="462750064"/>
        <c:axId val="462755312"/>
      </c:barChart>
      <c:catAx>
        <c:axId val="462750064"/>
        <c:scaling>
          <c:orientation val="minMax"/>
        </c:scaling>
        <c:delete val="0"/>
        <c:axPos val="l"/>
        <c:majorGridlines>
          <c:spPr>
            <a:ln w="9525" cap="flat" cmpd="sng" algn="ctr">
              <a:solidFill>
                <a:schemeClr val="dk1">
                  <a:lumMod val="15000"/>
                  <a:lumOff val="85000"/>
                </a:schemeClr>
              </a:solidFill>
              <a:round/>
            </a:ln>
            <a:effectLst/>
          </c:spPr>
        </c:majorGridlines>
        <c:numFmt formatCode="General" sourceLinked="1"/>
        <c:majorTickMark val="out"/>
        <c:minorTickMark val="none"/>
        <c:tickLblPos val="nextTo"/>
        <c:spPr>
          <a:noFill/>
          <a:ln w="9525" cap="flat" cmpd="sng" algn="ctr">
            <a:solidFill>
              <a:schemeClr val="dk1">
                <a:lumMod val="15000"/>
                <a:lumOff val="85000"/>
              </a:schemeClr>
            </a:solidFill>
            <a:round/>
          </a:ln>
          <a:effectLst/>
        </c:spPr>
        <c:txPr>
          <a:bodyPr rot="-60000000" spcFirstLastPara="1" vertOverflow="ellipsis" vert="horz" wrap="square" anchor="ctr" anchorCtr="1"/>
          <a:lstStyle/>
          <a:p>
            <a:pPr>
              <a:defRPr sz="1197" b="0" i="0" u="none" strike="noStrike" kern="1200" cap="none" spc="0" normalizeH="0" baseline="0">
                <a:solidFill>
                  <a:schemeClr val="dk1">
                    <a:lumMod val="65000"/>
                    <a:lumOff val="35000"/>
                  </a:schemeClr>
                </a:solidFill>
                <a:latin typeface="+mn-lt"/>
                <a:ea typeface="+mn-ea"/>
                <a:cs typeface="+mn-cs"/>
              </a:defRPr>
            </a:pPr>
            <a:endParaRPr lang="de-DE"/>
          </a:p>
        </c:txPr>
        <c:crossAx val="462755312"/>
        <c:crosses val="autoZero"/>
        <c:auto val="1"/>
        <c:lblAlgn val="ctr"/>
        <c:lblOffset val="100"/>
        <c:noMultiLvlLbl val="0"/>
      </c:catAx>
      <c:valAx>
        <c:axId val="462755312"/>
        <c:scaling>
          <c:orientation val="minMax"/>
        </c:scaling>
        <c:delete val="0"/>
        <c:axPos val="b"/>
        <c:majorGridlines>
          <c:spPr>
            <a:ln w="9525" cap="flat" cmpd="sng" algn="ctr">
              <a:solidFill>
                <a:schemeClr val="dk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462750064"/>
        <c:crosses val="autoZero"/>
        <c:crossBetween val="between"/>
      </c:valAx>
      <c:spPr>
        <a:pattFill prst="ltDnDiag">
          <a:fgClr>
            <a:schemeClr val="dk1">
              <a:lumMod val="15000"/>
              <a:lumOff val="85000"/>
            </a:schemeClr>
          </a:fgClr>
          <a:bgClr>
            <a:schemeClr val="lt1"/>
          </a:bgClr>
        </a:patt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bg2"/>
      </a:solidFill>
      <a:round/>
    </a:ln>
    <a:effectLst/>
  </c:spPr>
  <c:txPr>
    <a:bodyPr/>
    <a:lstStyle/>
    <a:p>
      <a:pPr>
        <a:defRPr/>
      </a:pPr>
      <a:endParaRPr lang="de-DE"/>
    </a:p>
  </c:txPr>
  <c:externalData r:id="rId3">
    <c:autoUpdate val="0"/>
  </c:externalData>
</c:chartSpace>
</file>

<file path=ppt/charts/chart8.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de-DE"/>
  <c:roundedCorners val="0"/>
  <mc:AlternateContent xmlns:mc="http://schemas.openxmlformats.org/markup-compatibility/2006">
    <mc:Choice xmlns:c14="http://schemas.microsoft.com/office/drawing/2007/8/2/chart" Requires="c14">
      <c14:style val="108"/>
    </mc:Choice>
    <mc:Fallback>
      <c:style val="8"/>
    </mc:Fallback>
  </mc:AlternateContent>
  <c:chart>
    <c:title>
      <c:tx>
        <c:rich>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r>
              <a:rPr lang="en-US" sz="2000" dirty="0" err="1">
                <a:solidFill>
                  <a:schemeClr val="tx1"/>
                </a:solidFill>
                <a:latin typeface="+mn-lt"/>
              </a:rPr>
              <a:t>Einzelhandelszentralität</a:t>
            </a:r>
            <a:r>
              <a:rPr lang="en-US" sz="2000" dirty="0">
                <a:solidFill>
                  <a:schemeClr val="tx1"/>
                </a:solidFill>
                <a:latin typeface="+mn-lt"/>
              </a:rPr>
              <a:t> 2024</a:t>
            </a:r>
          </a:p>
        </c:rich>
      </c:tx>
      <c:overlay val="0"/>
      <c:spPr>
        <a:noFill/>
        <a:ln>
          <a:solidFill>
            <a:schemeClr val="bg2"/>
          </a:solidFill>
        </a:ln>
        <a:effectLst/>
      </c:spPr>
      <c:txPr>
        <a:bodyPr rot="0" spcFirstLastPara="1" vertOverflow="ellipsis" vert="horz" wrap="square" anchor="ctr" anchorCtr="1"/>
        <a:lstStyle/>
        <a:p>
          <a:pPr>
            <a:defRPr sz="2000" b="1" i="0" u="none" strike="noStrike" kern="1200" cap="none" spc="0" normalizeH="0" baseline="0">
              <a:solidFill>
                <a:schemeClr val="dk1">
                  <a:lumMod val="50000"/>
                  <a:lumOff val="50000"/>
                </a:schemeClr>
              </a:solidFill>
              <a:latin typeface="+mn-lt"/>
              <a:ea typeface="+mj-ea"/>
              <a:cs typeface="+mj-cs"/>
            </a:defRPr>
          </a:pPr>
          <a:endParaRPr lang="de-DE"/>
        </a:p>
      </c:txPr>
    </c:title>
    <c:autoTitleDeleted val="0"/>
    <c:plotArea>
      <c:layout>
        <c:manualLayout>
          <c:layoutTarget val="inner"/>
          <c:xMode val="edge"/>
          <c:yMode val="edge"/>
          <c:x val="7.2434821470458238E-2"/>
          <c:y val="0.15519000631250207"/>
          <c:w val="0.89984805050826788"/>
          <c:h val="0.65857975348018205"/>
        </c:manualLayout>
      </c:layout>
      <c:barChart>
        <c:barDir val="bar"/>
        <c:grouping val="clustered"/>
        <c:varyColors val="0"/>
        <c:ser>
          <c:idx val="0"/>
          <c:order val="0"/>
          <c:tx>
            <c:strRef>
              <c:f>Tabelle1!$B$1</c:f>
              <c:strCache>
                <c:ptCount val="1"/>
                <c:pt idx="0">
                  <c:v>Einzelhandelszentralität</c:v>
                </c:pt>
              </c:strCache>
            </c:strRef>
          </c:tx>
          <c:spPr>
            <a:solidFill>
              <a:srgbClr val="378F3C"/>
            </a:solidFill>
            <a:ln>
              <a:noFill/>
            </a:ln>
            <a:effectLst/>
          </c:spPr>
          <c:invertIfNegative val="0"/>
          <c:dPt>
            <c:idx val="0"/>
            <c:invertIfNegative val="0"/>
            <c:bubble3D val="0"/>
            <c:spPr>
              <a:solidFill>
                <a:srgbClr val="F2F703"/>
              </a:solidFill>
              <a:ln>
                <a:noFill/>
              </a:ln>
              <a:effectLst/>
            </c:spPr>
            <c:extLst>
              <c:ext xmlns:c16="http://schemas.microsoft.com/office/drawing/2014/chart" uri="{C3380CC4-5D6E-409C-BE32-E72D297353CC}">
                <c16:uniqueId val="{00000001-C4F3-46B9-BDDD-4145FC860D80}"/>
              </c:ext>
            </c:extLst>
          </c:dPt>
          <c:dLbls>
            <c:dLbl>
              <c:idx val="0"/>
              <c:tx>
                <c:rich>
                  <a:bodyPr/>
                  <a:lstStyle/>
                  <a:p>
                    <a:r>
                      <a:rPr lang="en-US" dirty="0"/>
                      <a:t>119,9</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1-C4F3-46B9-BDDD-4145FC860D80}"/>
                </c:ext>
              </c:extLst>
            </c:dLbl>
            <c:dLbl>
              <c:idx val="1"/>
              <c:tx>
                <c:rich>
                  <a:bodyPr/>
                  <a:lstStyle/>
                  <a:p>
                    <a:r>
                      <a:rPr lang="en-US" dirty="0"/>
                      <a:t>105,3</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3-88C6-4C05-8865-D28D0AB9F451}"/>
                </c:ext>
              </c:extLst>
            </c:dLbl>
            <c:dLbl>
              <c:idx val="2"/>
              <c:tx>
                <c:rich>
                  <a:bodyPr/>
                  <a:lstStyle/>
                  <a:p>
                    <a:r>
                      <a:rPr lang="en-US" dirty="0"/>
                      <a:t>113,7</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2-88C6-4C05-8865-D28D0AB9F451}"/>
                </c:ext>
              </c:extLst>
            </c:dLbl>
            <c:dLbl>
              <c:idx val="3"/>
              <c:tx>
                <c:rich>
                  <a:bodyPr/>
                  <a:lstStyle/>
                  <a:p>
                    <a:r>
                      <a:rPr lang="en-US"/>
                      <a:t>101,3</a:t>
                    </a:r>
                  </a:p>
                </c:rich>
              </c:tx>
              <c:dLblPos val="outEnd"/>
              <c:showLegendKey val="0"/>
              <c:showVal val="1"/>
              <c:showCatName val="0"/>
              <c:showSerName val="0"/>
              <c:showPercent val="0"/>
              <c:showBubbleSize val="0"/>
              <c:extLst>
                <c:ext xmlns:c15="http://schemas.microsoft.com/office/drawing/2012/chart" uri="{CE6537A1-D6FC-4f65-9D91-7224C49458BB}">
                  <c15:showDataLabelsRange val="0"/>
                </c:ext>
                <c:ext xmlns:c16="http://schemas.microsoft.com/office/drawing/2014/chart" uri="{C3380CC4-5D6E-409C-BE32-E72D297353CC}">
                  <c16:uniqueId val="{00000004-88C6-4C05-8865-D28D0AB9F451}"/>
                </c:ext>
              </c:extLst>
            </c:dLbl>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dk1">
                        <a:lumMod val="75000"/>
                        <a:lumOff val="25000"/>
                      </a:schemeClr>
                    </a:solidFill>
                    <a:latin typeface="+mn-lt"/>
                    <a:ea typeface="+mn-ea"/>
                    <a:cs typeface="+mn-cs"/>
                  </a:defRPr>
                </a:pPr>
                <a:endParaRPr lang="de-DE"/>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dk1">
                          <a:lumMod val="35000"/>
                          <a:lumOff val="65000"/>
                        </a:schemeClr>
                      </a:solidFill>
                      <a:round/>
                    </a:ln>
                    <a:effectLst/>
                  </c:spPr>
                </c15:leaderLines>
              </c:ext>
            </c:extLst>
          </c:dLbls>
          <c:cat>
            <c:strRef>
              <c:f>Tabelle1!$A$2:$A$5</c:f>
              <c:strCache>
                <c:ptCount val="4"/>
                <c:pt idx="0">
                  <c:v>Straelen</c:v>
                </c:pt>
                <c:pt idx="1">
                  <c:v>Kevelaer</c:v>
                </c:pt>
                <c:pt idx="2">
                  <c:v>Geldern</c:v>
                </c:pt>
                <c:pt idx="3">
                  <c:v>NRW</c:v>
                </c:pt>
              </c:strCache>
            </c:strRef>
          </c:cat>
          <c:val>
            <c:numRef>
              <c:f>Tabelle1!$B$2:$B$5</c:f>
              <c:numCache>
                <c:formatCode>General</c:formatCode>
                <c:ptCount val="4"/>
                <c:pt idx="0">
                  <c:v>116.1</c:v>
                </c:pt>
                <c:pt idx="1">
                  <c:v>104.8</c:v>
                </c:pt>
                <c:pt idx="2">
                  <c:v>113.6</c:v>
                </c:pt>
                <c:pt idx="3">
                  <c:v>101.2</c:v>
                </c:pt>
              </c:numCache>
            </c:numRef>
          </c:val>
          <c:extLst>
            <c:ext xmlns:c16="http://schemas.microsoft.com/office/drawing/2014/chart" uri="{C3380CC4-5D6E-409C-BE32-E72D297353CC}">
              <c16:uniqueId val="{00000002-C4F3-46B9-BDDD-4145FC860D80}"/>
            </c:ext>
          </c:extLst>
        </c:ser>
        <c:dLbls>
          <c:dLblPos val="outEnd"/>
          <c:showLegendKey val="0"/>
          <c:showVal val="1"/>
          <c:showCatName val="0"/>
          <c:showSerName val="0"/>
          <c:showPercent val="0"/>
          <c:showBubbleSize val="0"/>
        </c:dLbls>
        <c:gapWidth val="247"/>
        <c:overlap val="-58"/>
        <c:axId val="462750064"/>
        <c:axId val="462755312"/>
      </c:barChart>
      <c:catAx>
        <c:axId val="462750064"/>
        <c:scaling>
          <c:orientation val="minMax"/>
        </c:scaling>
        <c:delete val="0"/>
        <c:axPos val="l"/>
        <c:majorGridlines>
          <c:spPr>
            <a:ln w="9525" cap="flat" cmpd="sng" algn="ctr">
              <a:solidFill>
                <a:schemeClr val="dk1">
                  <a:lumMod val="15000"/>
                  <a:lumOff val="85000"/>
                </a:schemeClr>
              </a:solidFill>
              <a:round/>
            </a:ln>
            <a:effectLst/>
          </c:spPr>
        </c:majorGridlines>
        <c:numFmt formatCode="General" sourceLinked="1"/>
        <c:majorTickMark val="out"/>
        <c:minorTickMark val="none"/>
        <c:tickLblPos val="nextTo"/>
        <c:spPr>
          <a:noFill/>
          <a:ln w="9525" cap="flat" cmpd="sng" algn="ctr">
            <a:solidFill>
              <a:schemeClr val="dk1">
                <a:lumMod val="15000"/>
                <a:lumOff val="85000"/>
              </a:schemeClr>
            </a:solidFill>
            <a:round/>
          </a:ln>
          <a:effectLst/>
        </c:spPr>
        <c:txPr>
          <a:bodyPr rot="-60000000" spcFirstLastPara="1" vertOverflow="ellipsis" vert="horz" wrap="square" anchor="ctr" anchorCtr="1"/>
          <a:lstStyle/>
          <a:p>
            <a:pPr>
              <a:defRPr sz="1197" b="0" i="0" u="none" strike="noStrike" kern="1200" cap="none" spc="0" normalizeH="0" baseline="0">
                <a:solidFill>
                  <a:schemeClr val="dk1">
                    <a:lumMod val="65000"/>
                    <a:lumOff val="35000"/>
                  </a:schemeClr>
                </a:solidFill>
                <a:latin typeface="+mn-lt"/>
                <a:ea typeface="+mn-ea"/>
                <a:cs typeface="+mn-cs"/>
              </a:defRPr>
            </a:pPr>
            <a:endParaRPr lang="de-DE"/>
          </a:p>
        </c:txPr>
        <c:crossAx val="462755312"/>
        <c:crosses val="autoZero"/>
        <c:auto val="1"/>
        <c:lblAlgn val="ctr"/>
        <c:lblOffset val="100"/>
        <c:noMultiLvlLbl val="0"/>
      </c:catAx>
      <c:valAx>
        <c:axId val="462755312"/>
        <c:scaling>
          <c:orientation val="minMax"/>
        </c:scaling>
        <c:delete val="0"/>
        <c:axPos val="b"/>
        <c:majorGridlines>
          <c:spPr>
            <a:ln w="9525" cap="flat" cmpd="sng" algn="ctr">
              <a:solidFill>
                <a:schemeClr val="dk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crossAx val="462750064"/>
        <c:crosses val="autoZero"/>
        <c:crossBetween val="between"/>
      </c:valAx>
      <c:spPr>
        <a:pattFill prst="ltDnDiag">
          <a:fgClr>
            <a:schemeClr val="dk1">
              <a:lumMod val="15000"/>
              <a:lumOff val="85000"/>
            </a:schemeClr>
          </a:fgClr>
          <a:bgClr>
            <a:schemeClr val="lt1"/>
          </a:bgClr>
        </a:patt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dk1">
                  <a:lumMod val="65000"/>
                  <a:lumOff val="35000"/>
                </a:schemeClr>
              </a:solidFill>
              <a:latin typeface="+mn-lt"/>
              <a:ea typeface="+mn-ea"/>
              <a:cs typeface="+mn-cs"/>
            </a:defRPr>
          </a:pPr>
          <a:endParaRPr lang="de-DE"/>
        </a:p>
      </c:txPr>
    </c:legend>
    <c:plotVisOnly val="1"/>
    <c:dispBlanksAs val="gap"/>
    <c:showDLblsOverMax val="0"/>
  </c:chart>
  <c:spPr>
    <a:solidFill>
      <a:schemeClr val="lt1"/>
    </a:solidFill>
    <a:ln w="9525" cap="flat" cmpd="sng" algn="ctr">
      <a:solidFill>
        <a:schemeClr val="bg2"/>
      </a:solidFill>
      <a:round/>
    </a:ln>
    <a:effectLst/>
  </c:spPr>
  <c:txPr>
    <a:bodyPr/>
    <a:lstStyle/>
    <a:p>
      <a:pPr>
        <a:defRPr/>
      </a:pPr>
      <a:endParaRPr lang="de-DE"/>
    </a:p>
  </c:txPr>
  <c:externalData r:id="rId3">
    <c:autoUpdate val="0"/>
  </c:externalData>
</c:chartSpace>
</file>

<file path=ppt/charts/colors1.xml><?xml version="1.0" encoding="utf-8"?>
<cs:colorStyle xmlns:cs="http://schemas.microsoft.com/office/drawing/2012/chartStyle" xmlns:a="http://schemas.openxmlformats.org/drawingml/2006/main" meth="withinLinearReversed" id="26">
  <a:schemeClr val="accent6"/>
</cs:colorStyle>
</file>

<file path=ppt/charts/colors2.xml><?xml version="1.0" encoding="utf-8"?>
<cs:colorStyle xmlns:cs="http://schemas.microsoft.com/office/drawing/2012/chartStyle" xmlns:a="http://schemas.openxmlformats.org/drawingml/2006/main" meth="withinLinearReversed" id="26">
  <a:schemeClr val="accent6"/>
</cs:colorStyle>
</file>

<file path=ppt/charts/colors3.xml><?xml version="1.0" encoding="utf-8"?>
<cs:colorStyle xmlns:cs="http://schemas.microsoft.com/office/drawing/2012/chartStyle" xmlns:a="http://schemas.openxmlformats.org/drawingml/2006/main" meth="withinLinearReversed" id="26">
  <a:schemeClr val="accent6"/>
</cs:colorStyle>
</file>

<file path=ppt/charts/colors4.xml><?xml version="1.0" encoding="utf-8"?>
<cs:colorStyle xmlns:cs="http://schemas.microsoft.com/office/drawing/2012/chartStyle" xmlns:a="http://schemas.openxmlformats.org/drawingml/2006/main" meth="withinLinearReversed" id="26">
  <a:schemeClr val="accent6"/>
</cs:colorStyle>
</file>

<file path=ppt/charts/colors5.xml><?xml version="1.0" encoding="utf-8"?>
<cs:colorStyle xmlns:cs="http://schemas.microsoft.com/office/drawing/2012/chartStyle" xmlns:a="http://schemas.openxmlformats.org/drawingml/2006/main" meth="withinLinearReversed" id="26">
  <a:schemeClr val="accent6"/>
</cs:colorStyle>
</file>

<file path=ppt/charts/colors6.xml><?xml version="1.0" encoding="utf-8"?>
<cs:colorStyle xmlns:cs="http://schemas.microsoft.com/office/drawing/2012/chartStyle" xmlns:a="http://schemas.openxmlformats.org/drawingml/2006/main" meth="withinLinearReversed" id="26">
  <a:schemeClr val="accent6"/>
</cs:colorStyle>
</file>

<file path=ppt/charts/colors7.xml><?xml version="1.0" encoding="utf-8"?>
<cs:colorStyle xmlns:cs="http://schemas.microsoft.com/office/drawing/2012/chartStyle" xmlns:a="http://schemas.openxmlformats.org/drawingml/2006/main" meth="withinLinearReversed" id="26">
  <a:schemeClr val="accent6"/>
</cs:colorStyle>
</file>

<file path=ppt/charts/colors8.xml><?xml version="1.0" encoding="utf-8"?>
<cs:colorStyle xmlns:cs="http://schemas.microsoft.com/office/drawing/2012/chartStyle" xmlns:a="http://schemas.openxmlformats.org/drawingml/2006/main" meth="withinLinearReversed" id="26">
  <a:schemeClr val="accent6"/>
</cs:colorStyle>
</file>

<file path=ppt/charts/style1.xml><?xml version="1.0" encoding="utf-8"?>
<cs:chartStyle xmlns:cs="http://schemas.microsoft.com/office/drawing/2012/chartStyle" xmlns:a="http://schemas.openxmlformats.org/drawingml/2006/main" id="232">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alpha val="54000"/>
          </a:schemeClr>
        </a:solidFill>
        <a:round/>
      </a:ln>
    </cs:spPr>
  </cs:gridlineMajor>
  <cs:gridlineMinor>
    <cs:lnRef idx="0"/>
    <cs:fillRef idx="0"/>
    <cs:effectRef idx="0"/>
    <cs:fontRef idx="minor">
      <a:schemeClr val="dk1"/>
    </cs:fontRef>
    <cs:spPr>
      <a:ln w="9525" cap="flat" cmpd="sng" algn="ctr">
        <a:solidFill>
          <a:schemeClr val="dk1">
            <a:lumMod val="15000"/>
            <a:lumOff val="85000"/>
            <a:alpha val="51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charts/style2.xml><?xml version="1.0" encoding="utf-8"?>
<cs:chartStyle xmlns:cs="http://schemas.microsoft.com/office/drawing/2012/chartStyle" xmlns:a="http://schemas.openxmlformats.org/drawingml/2006/main" id="208">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charts/style3.xml><?xml version="1.0" encoding="utf-8"?>
<cs:chartStyle xmlns:cs="http://schemas.microsoft.com/office/drawing/2012/chartStyle" xmlns:a="http://schemas.openxmlformats.org/drawingml/2006/main" id="221">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charts/style4.xml><?xml version="1.0" encoding="utf-8"?>
<cs:chartStyle xmlns:cs="http://schemas.microsoft.com/office/drawing/2012/chartStyle" xmlns:a="http://schemas.openxmlformats.org/drawingml/2006/main" id="221">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charts/style5.xml><?xml version="1.0" encoding="utf-8"?>
<cs:chartStyle xmlns:cs="http://schemas.microsoft.com/office/drawing/2012/chartStyle" xmlns:a="http://schemas.openxmlformats.org/drawingml/2006/main" id="221">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charts/style6.xml><?xml version="1.0" encoding="utf-8"?>
<cs:chartStyle xmlns:cs="http://schemas.microsoft.com/office/drawing/2012/chartStyle" xmlns:a="http://schemas.openxmlformats.org/drawingml/2006/main" id="208">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charts/style7.xml><?xml version="1.0" encoding="utf-8"?>
<cs:chartStyle xmlns:cs="http://schemas.microsoft.com/office/drawing/2012/chartStyle" xmlns:a="http://schemas.openxmlformats.org/drawingml/2006/main" id="221">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charts/style8.xml><?xml version="1.0" encoding="utf-8"?>
<cs:chartStyle xmlns:cs="http://schemas.microsoft.com/office/drawing/2012/chartStyle" xmlns:a="http://schemas.openxmlformats.org/drawingml/2006/main" id="221">
  <cs:axisTitle>
    <cs:lnRef idx="0"/>
    <cs:fillRef idx="0"/>
    <cs:effectRef idx="0"/>
    <cs:fontRef idx="minor">
      <a:schemeClr val="dk1">
        <a:lumMod val="65000"/>
        <a:lumOff val="35000"/>
      </a:schemeClr>
    </cs:fontRef>
    <cs:defRPr sz="1197" b="1" kern="1200"/>
  </cs:axisTitle>
  <cs:categoryAxis>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197" kern="1200" cap="none" spc="0" normalizeH="0" baseline="0"/>
  </cs:categoryAxis>
  <cs:chartArea>
    <cs:lnRef idx="0"/>
    <cs:fillRef idx="0"/>
    <cs:effectRef idx="0"/>
    <cs:fontRef idx="minor">
      <a:schemeClr val="dk1"/>
    </cs:fontRef>
    <cs:spPr>
      <a:solidFill>
        <a:schemeClr val="lt1"/>
      </a:solidFill>
      <a:ln w="9525" cap="flat" cmpd="sng" algn="ctr">
        <a:solidFill>
          <a:schemeClr val="dk1">
            <a:lumMod val="15000"/>
            <a:lumOff val="85000"/>
          </a:schemeClr>
        </a:solidFill>
        <a:round/>
      </a:ln>
    </cs:spPr>
    <cs:defRPr sz="1197" kern="1200"/>
  </cs:chartArea>
  <cs:dataLabel>
    <cs:lnRef idx="0"/>
    <cs:fillRef idx="0"/>
    <cs:effectRef idx="0"/>
    <cs:fontRef idx="minor">
      <a:schemeClr val="dk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cs:spPr>
  </cs:dataPoint>
  <cs:dataPoint3D>
    <cs:lnRef idx="0"/>
    <cs:fillRef idx="0">
      <cs:styleClr val="auto"/>
    </cs:fillRef>
    <cs:effectRef idx="0"/>
    <cs:fontRef idx="minor">
      <a:schemeClr val="dk1"/>
    </cs:fontRef>
    <cs:spPr>
      <a:solidFill>
        <a:schemeClr val="phClr"/>
      </a:solidFill>
    </cs:spPr>
  </cs:dataPoint3D>
  <cs:dataPointLine>
    <cs:lnRef idx="0">
      <cs:styleClr val="auto"/>
    </cs:lnRef>
    <cs:fillRef idx="0"/>
    <cs:effectRef idx="0"/>
    <cs:fontRef idx="minor">
      <a:schemeClr val="dk1"/>
    </cs:fontRef>
    <cs:spPr>
      <a:ln w="22225" cap="rnd">
        <a:solidFill>
          <a:schemeClr val="phClr"/>
        </a:solidFill>
        <a:round/>
      </a:ln>
    </cs:spPr>
  </cs:dataPointLine>
  <cs:dataPointMarker>
    <cs:lnRef idx="0">
      <cs:styleClr val="auto"/>
    </cs:lnRef>
    <cs:fillRef idx="0">
      <cs:styleClr val="auto"/>
    </cs:fillRef>
    <cs:effectRef idx="0"/>
    <cs:fontRef idx="minor">
      <a:schemeClr val="dk1"/>
    </cs:fontRef>
    <cs:spPr>
      <a:solidFill>
        <a:schemeClr val="lt1"/>
      </a:solidFill>
      <a:ln w="15875">
        <a:solidFill>
          <a:schemeClr val="phClr"/>
        </a:solidFill>
        <a:round/>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65000"/>
        <a:lumOff val="35000"/>
      </a:schemeClr>
    </cs:fontRef>
    <cs:spPr>
      <a:ln w="9525" cap="flat" cmpd="sng" algn="ctr">
        <a:solidFill>
          <a:schemeClr val="dk1">
            <a:lumMod val="15000"/>
            <a:lumOff val="85000"/>
          </a:schemeClr>
        </a:solidFill>
        <a:round/>
      </a:ln>
    </cs:spPr>
    <cs:defRPr sz="1064" kern="1200"/>
  </cs:dataTable>
  <cs:downBar>
    <cs:lnRef idx="0"/>
    <cs:fillRef idx="0"/>
    <cs:effectRef idx="0"/>
    <cs:fontRef idx="minor">
      <a:schemeClr val="dk1"/>
    </cs:fontRef>
    <cs:spPr>
      <a:solidFill>
        <a:schemeClr val="dk1">
          <a:lumMod val="75000"/>
          <a:lumOff val="25000"/>
        </a:schemeClr>
      </a:solidFill>
      <a:ln w="9525" cap="flat" cmpd="sng" algn="ctr">
        <a:solidFill>
          <a:schemeClr val="dk1">
            <a:lumMod val="50000"/>
            <a:lumOff val="50000"/>
          </a:schemeClr>
        </a:solidFill>
        <a:round/>
      </a:ln>
    </cs:spPr>
  </cs:downBar>
  <cs:dropLine>
    <cs:lnRef idx="0"/>
    <cs:fillRef idx="0"/>
    <cs:effectRef idx="0"/>
    <cs:fontRef idx="minor">
      <a:schemeClr val="dk1"/>
    </cs:fontRef>
    <cs:spPr>
      <a:ln w="9525" cap="flat" cmpd="sng" algn="ctr">
        <a:solidFill>
          <a:schemeClr val="dk1">
            <a:lumMod val="35000"/>
            <a:lumOff val="65000"/>
          </a:schemeClr>
        </a:solidFill>
        <a:round/>
      </a:ln>
    </cs:spPr>
  </cs:dropLine>
  <cs:errorBar>
    <cs:lnRef idx="0"/>
    <cs:fillRef idx="0"/>
    <cs:effectRef idx="0"/>
    <cs:fontRef idx="minor">
      <a:schemeClr val="dk1"/>
    </cs:fontRef>
    <cs:spPr>
      <a:ln w="9525" cap="flat" cmpd="sng" algn="ctr">
        <a:solidFill>
          <a:schemeClr val="dk1">
            <a:lumMod val="50000"/>
            <a:lumOff val="50000"/>
          </a:schemeClr>
        </a:solidFill>
        <a:round/>
      </a:ln>
    </cs:spPr>
  </cs:errorBar>
  <cs:floor>
    <cs:lnRef idx="0"/>
    <cs:fillRef idx="0"/>
    <cs:effectRef idx="0"/>
    <cs:fontRef idx="minor">
      <a:schemeClr val="dk1"/>
    </cs:fontRef>
    <cs:spPr>
      <a:pattFill prst="ltDnDiag">
        <a:fgClr>
          <a:schemeClr val="dk1">
            <a:lumMod val="15000"/>
            <a:lumOff val="85000"/>
          </a:schemeClr>
        </a:fgClr>
        <a:bgClr>
          <a:schemeClr val="lt1"/>
        </a:bgClr>
      </a:pattFill>
    </cs:spPr>
  </cs:floor>
  <cs:gridlineMajor>
    <cs:lnRef idx="0"/>
    <cs:fillRef idx="0"/>
    <cs:effectRef idx="0"/>
    <cs:fontRef idx="minor">
      <a:schemeClr val="dk1"/>
    </cs:fontRef>
    <cs:spPr>
      <a:ln w="9525" cap="flat" cmpd="sng" algn="ctr">
        <a:solidFill>
          <a:schemeClr val="dk1">
            <a:lumMod val="15000"/>
            <a:lumOff val="85000"/>
          </a:schemeClr>
        </a:solidFill>
        <a:round/>
      </a:ln>
    </cs:spPr>
  </cs:gridlineMajor>
  <cs:gridlineMinor>
    <cs:lnRef idx="0"/>
    <cs:fillRef idx="0"/>
    <cs:effectRef idx="0"/>
    <cs:fontRef idx="minor">
      <a:schemeClr val="dk1"/>
    </cs:fontRef>
    <cs:spPr>
      <a:ln w="9525" cap="flat" cmpd="sng" algn="ctr">
        <a:solidFill>
          <a:schemeClr val="dk1">
            <a:lumMod val="5000"/>
            <a:lumOff val="95000"/>
          </a:schemeClr>
        </a:solidFill>
        <a:round/>
      </a:ln>
    </cs:spPr>
  </cs:gridlineMinor>
  <cs:hiLoLine>
    <cs:lnRef idx="0"/>
    <cs:fillRef idx="0"/>
    <cs:effectRef idx="0"/>
    <cs:fontRef idx="minor">
      <a:schemeClr val="dk1"/>
    </cs:fontRef>
    <cs:spPr>
      <a:ln w="9525" cap="flat" cmpd="sng" algn="ctr">
        <a:solidFill>
          <a:schemeClr val="dk1">
            <a:lumMod val="35000"/>
            <a:lumOff val="65000"/>
          </a:schemeClr>
        </a:solidFill>
        <a:round/>
      </a:ln>
    </cs:spPr>
  </cs:hiLoLine>
  <cs:leaderLine>
    <cs:lnRef idx="0"/>
    <cs:fillRef idx="0"/>
    <cs:effectRef idx="0"/>
    <cs:fontRef idx="minor">
      <a:schemeClr val="dk1"/>
    </cs:fontRef>
    <cs:spPr>
      <a:ln w="9525" cap="flat" cmpd="sng" algn="ctr">
        <a:solidFill>
          <a:schemeClr val="dk1">
            <a:lumMod val="35000"/>
            <a:lumOff val="65000"/>
          </a:schemeClr>
        </a:solidFill>
        <a:round/>
      </a:ln>
    </cs:spPr>
  </cs:leaderLine>
  <cs:legend>
    <cs:lnRef idx="0"/>
    <cs:fillRef idx="0"/>
    <cs:effectRef idx="0"/>
    <cs:fontRef idx="minor">
      <a:schemeClr val="dk1">
        <a:lumMod val="65000"/>
        <a:lumOff val="35000"/>
      </a:schemeClr>
    </cs:fontRef>
    <cs:defRPr sz="1197" kern="1200"/>
  </cs:legend>
  <cs:plotArea>
    <cs:lnRef idx="0"/>
    <cs:fillRef idx="0"/>
    <cs:effectRef idx="0"/>
    <cs:fontRef idx="minor">
      <a:schemeClr val="dk1"/>
    </cs:fontRef>
    <cs:spPr>
      <a:pattFill prst="ltDnDiag">
        <a:fgClr>
          <a:schemeClr val="dk1">
            <a:lumMod val="15000"/>
            <a:lumOff val="85000"/>
          </a:schemeClr>
        </a:fgClr>
        <a:bgClr>
          <a:schemeClr val="lt1"/>
        </a:bgClr>
      </a:pattFill>
    </cs:spPr>
  </cs:plotArea>
  <cs:plotArea3D>
    <cs:lnRef idx="0"/>
    <cs:fillRef idx="0"/>
    <cs:effectRef idx="0"/>
    <cs:fontRef idx="minor">
      <a:schemeClr val="dk1"/>
    </cs:fontRef>
    <cs:spPr>
      <a:solidFill>
        <a:schemeClr val="lt1"/>
      </a:solidFill>
    </cs:spPr>
  </cs:plotArea3D>
  <cs:seriesAxis>
    <cs:lnRef idx="0"/>
    <cs:fillRef idx="0"/>
    <cs:effectRef idx="0"/>
    <cs:fontRef idx="minor">
      <a:schemeClr val="dk1">
        <a:lumMod val="65000"/>
        <a:lumOff val="35000"/>
      </a:schemeClr>
    </cs:fontRef>
    <cs:defRPr sz="1197" kern="1200"/>
  </cs:seriesAxis>
  <cs:seriesLine>
    <cs:lnRef idx="0"/>
    <cs:fillRef idx="0"/>
    <cs:effectRef idx="0"/>
    <cs:fontRef idx="minor">
      <a:schemeClr val="dk1"/>
    </cs:fontRef>
    <cs:spPr>
      <a:ln w="9525" cap="flat" cmpd="sng" algn="ctr">
        <a:solidFill>
          <a:schemeClr val="dk1">
            <a:lumMod val="35000"/>
            <a:lumOff val="65000"/>
          </a:schemeClr>
        </a:solidFill>
        <a:round/>
      </a:ln>
    </cs:spPr>
  </cs:seriesLine>
  <cs:title>
    <cs:lnRef idx="0"/>
    <cs:fillRef idx="0"/>
    <cs:effectRef idx="0"/>
    <cs:fontRef idx="major">
      <a:schemeClr val="dk1">
        <a:lumMod val="50000"/>
        <a:lumOff val="50000"/>
      </a:schemeClr>
    </cs:fontRef>
    <cs:defRPr sz="2128" b="1" kern="1200" cap="none" spc="0" normalizeH="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65000"/>
        <a:lumOff val="35000"/>
      </a:schemeClr>
    </cs:fontRef>
    <cs:defRPr sz="1197" kern="1200"/>
  </cs:trendlineLabel>
  <cs:upBar>
    <cs:lnRef idx="0"/>
    <cs:fillRef idx="0"/>
    <cs:effectRef idx="0"/>
    <cs:fontRef idx="minor">
      <a:schemeClr val="dk1"/>
    </cs:fontRef>
    <cs:spPr>
      <a:solidFill>
        <a:schemeClr val="lt1"/>
      </a:solidFill>
      <a:ln w="9525" cap="flat" cmpd="sng" algn="ctr">
        <a:solidFill>
          <a:schemeClr val="dk1">
            <a:lumMod val="50000"/>
            <a:lumOff val="50000"/>
          </a:schemeClr>
        </a:solidFill>
        <a:round/>
      </a:ln>
    </cs:spPr>
  </cs:upBar>
  <cs:valueAxis>
    <cs:lnRef idx="0"/>
    <cs:fillRef idx="0"/>
    <cs:effectRef idx="0"/>
    <cs:fontRef idx="minor">
      <a:schemeClr val="dk1">
        <a:lumMod val="65000"/>
        <a:lumOff val="35000"/>
      </a:schemeClr>
    </cs:fontRef>
    <cs:defRPr sz="1197" kern="1200"/>
  </cs:valueAxis>
  <cs:wall>
    <cs:lnRef idx="0"/>
    <cs:fillRef idx="0"/>
    <cs:effectRef idx="0"/>
    <cs:fontRef idx="minor">
      <a:schemeClr val="dk1"/>
    </cs:fontRef>
    <cs:spPr>
      <a:pattFill prst="ltDnDiag">
        <a:fgClr>
          <a:schemeClr val="dk1">
            <a:lumMod val="15000"/>
            <a:lumOff val="85000"/>
          </a:schemeClr>
        </a:fgClr>
        <a:bgClr>
          <a:schemeClr val="lt1"/>
        </a:bgClr>
      </a:pattFill>
    </cs:spPr>
  </cs:wall>
</cs:chartStyle>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Kopfzeilenplatzhalt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de-DE"/>
          </a:p>
        </p:txBody>
      </p:sp>
      <p:sp>
        <p:nvSpPr>
          <p:cNvPr id="3" name="Datumsplatzhalt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5C26832D-C305-4098-AF93-8CB164FFC310}" type="datetimeFigureOut">
              <a:rPr lang="de-DE" smtClean="0"/>
              <a:t>11.07.2025</a:t>
            </a:fld>
            <a:endParaRPr lang="de-DE"/>
          </a:p>
        </p:txBody>
      </p:sp>
      <p:sp>
        <p:nvSpPr>
          <p:cNvPr id="4" name="Fußzeilenplatzhalt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de-DE"/>
          </a:p>
        </p:txBody>
      </p:sp>
      <p:sp>
        <p:nvSpPr>
          <p:cNvPr id="5" name="Foliennummernplatzhalt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CDBC4749-9D0F-4BFA-BE79-46A2607C8AD2}" type="slidenum">
              <a:rPr lang="de-DE" smtClean="0"/>
              <a:t>‹Nr.›</a:t>
            </a:fld>
            <a:endParaRPr lang="de-DE"/>
          </a:p>
        </p:txBody>
      </p:sp>
    </p:spTree>
    <p:extLst>
      <p:ext uri="{BB962C8B-B14F-4D97-AF65-F5344CB8AC3E}">
        <p14:creationId xmlns:p14="http://schemas.microsoft.com/office/powerpoint/2010/main" val="2101914944"/>
      </p:ext>
    </p:extLst>
  </p:cSld>
  <p:clrMap bg1="lt1" tx1="dk1" bg2="lt2" tx2="dk2" accent1="accent1" accent2="accent2" accent3="accent3" accent4="accent4" accent5="accent5" accent6="accent6" hlink="hlink" folHlink="folHlink"/>
  <p:hf hd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Kopfzeilenplatzhalt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de-DE"/>
          </a:p>
        </p:txBody>
      </p:sp>
      <p:sp>
        <p:nvSpPr>
          <p:cNvPr id="3" name="Datumsplatzhalt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B0A5E35-94C7-4413-AFA3-30EEBECF0F97}" type="datetimeFigureOut">
              <a:rPr lang="de-DE" smtClean="0"/>
              <a:t>10.07.2025</a:t>
            </a:fld>
            <a:endParaRPr lang="de-DE"/>
          </a:p>
        </p:txBody>
      </p:sp>
      <p:sp>
        <p:nvSpPr>
          <p:cNvPr id="4" name="Folienbildplatzhalt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de-DE"/>
          </a:p>
        </p:txBody>
      </p:sp>
      <p:sp>
        <p:nvSpPr>
          <p:cNvPr id="5" name="Notizenplatzhalt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p>
        </p:txBody>
      </p:sp>
      <p:sp>
        <p:nvSpPr>
          <p:cNvPr id="6" name="Fußzeilenplatzhalt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de-DE"/>
          </a:p>
        </p:txBody>
      </p:sp>
      <p:sp>
        <p:nvSpPr>
          <p:cNvPr id="7" name="Foliennummernplatzhalt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D98C6E6-616D-48B7-B2FB-C33542202CA1}" type="slidenum">
              <a:rPr lang="de-DE" smtClean="0"/>
              <a:t>‹Nr.›</a:t>
            </a:fld>
            <a:endParaRPr lang="de-DE"/>
          </a:p>
        </p:txBody>
      </p:sp>
    </p:spTree>
    <p:extLst>
      <p:ext uri="{BB962C8B-B14F-4D97-AF65-F5344CB8AC3E}">
        <p14:creationId xmlns:p14="http://schemas.microsoft.com/office/powerpoint/2010/main" val="1767221039"/>
      </p:ext>
    </p:extLst>
  </p:cSld>
  <p:clrMap bg1="lt1" tx1="dk1" bg2="lt2" tx2="dk2" accent1="accent1" accent2="accent2" accent3="accent3" accent4="accent4" accent5="accent5" accent6="accent6" hlink="hlink" folHlink="folHlink"/>
  <p:hf hdr="0" dt="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1_Titelfolie">
    <p:spTree>
      <p:nvGrpSpPr>
        <p:cNvPr id="1" name=""/>
        <p:cNvGrpSpPr/>
        <p:nvPr/>
      </p:nvGrpSpPr>
      <p:grpSpPr>
        <a:xfrm>
          <a:off x="0" y="0"/>
          <a:ext cx="0" cy="0"/>
          <a:chOff x="0" y="0"/>
          <a:chExt cx="0" cy="0"/>
        </a:xfrm>
      </p:grpSpPr>
      <p:pic>
        <p:nvPicPr>
          <p:cNvPr id="3" name="Grafik 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12191999" cy="6858000"/>
          </a:xfrm>
          <a:prstGeom prst="rect">
            <a:avLst/>
          </a:prstGeom>
        </p:spPr>
      </p:pic>
      <p:pic>
        <p:nvPicPr>
          <p:cNvPr id="11" name="Grafik 10"/>
          <p:cNvPicPr>
            <a:picLocks noChangeAspect="1"/>
          </p:cNvPicPr>
          <p:nvPr userDrawn="1"/>
        </p:nvPicPr>
        <p:blipFill>
          <a:blip r:embed="rId3"/>
          <a:stretch>
            <a:fillRect/>
          </a:stretch>
        </p:blipFill>
        <p:spPr>
          <a:xfrm>
            <a:off x="-83127" y="-64655"/>
            <a:ext cx="12395200" cy="7065819"/>
          </a:xfrm>
          <a:prstGeom prst="rect">
            <a:avLst/>
          </a:prstGeom>
        </p:spPr>
      </p:pic>
      <p:sp>
        <p:nvSpPr>
          <p:cNvPr id="34" name="Titel 1"/>
          <p:cNvSpPr>
            <a:spLocks noGrp="1"/>
          </p:cNvSpPr>
          <p:nvPr>
            <p:ph type="ctrTitle" hasCustomPrompt="1"/>
          </p:nvPr>
        </p:nvSpPr>
        <p:spPr>
          <a:xfrm>
            <a:off x="4940300" y="2513091"/>
            <a:ext cx="5727700" cy="807067"/>
          </a:xfrm>
          <a:prstGeom prst="rect">
            <a:avLst/>
          </a:prstGeom>
        </p:spPr>
        <p:txBody>
          <a:bodyPr anchor="b"/>
          <a:lstStyle>
            <a:lvl1pPr algn="l">
              <a:defRPr sz="6000" b="1">
                <a:solidFill>
                  <a:srgbClr val="3E5F27"/>
                </a:solidFill>
              </a:defRPr>
            </a:lvl1pPr>
          </a:lstStyle>
          <a:p>
            <a:r>
              <a:rPr lang="de-DE" dirty="0"/>
              <a:t>Hauptüberschrift</a:t>
            </a:r>
          </a:p>
        </p:txBody>
      </p:sp>
      <p:sp>
        <p:nvSpPr>
          <p:cNvPr id="35" name="Untertitel 2"/>
          <p:cNvSpPr>
            <a:spLocks noGrp="1"/>
          </p:cNvSpPr>
          <p:nvPr>
            <p:ph type="subTitle" idx="1" hasCustomPrompt="1"/>
          </p:nvPr>
        </p:nvSpPr>
        <p:spPr>
          <a:xfrm>
            <a:off x="4940300" y="3445661"/>
            <a:ext cx="5727700" cy="449874"/>
          </a:xfrm>
          <a:prstGeom prst="rect">
            <a:avLst/>
          </a:prstGeom>
        </p:spPr>
        <p:txBody>
          <a:bodyPr/>
          <a:lstStyle>
            <a:lvl1pPr marL="0" indent="0" algn="l">
              <a:buNone/>
              <a:defRPr sz="2400">
                <a:solidFill>
                  <a:srgbClr val="FFEE00"/>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dirty="0"/>
              <a:t>Untertitel</a:t>
            </a:r>
          </a:p>
        </p:txBody>
      </p:sp>
      <p:sp>
        <p:nvSpPr>
          <p:cNvPr id="36" name="Textplatzhalter 10"/>
          <p:cNvSpPr>
            <a:spLocks noGrp="1"/>
          </p:cNvSpPr>
          <p:nvPr>
            <p:ph type="body" sz="quarter" idx="13" hasCustomPrompt="1"/>
          </p:nvPr>
        </p:nvSpPr>
        <p:spPr>
          <a:xfrm>
            <a:off x="6416174" y="6430265"/>
            <a:ext cx="5727700" cy="332878"/>
          </a:xfrm>
          <a:prstGeom prst="rect">
            <a:avLst/>
          </a:prstGeom>
        </p:spPr>
        <p:txBody>
          <a:bodyPr/>
          <a:lstStyle>
            <a:lvl1pPr marL="342900" indent="-342900">
              <a:buFont typeface="Wingdings" panose="05000000000000000000" pitchFamily="2" charset="2"/>
              <a:buChar char="Ø"/>
              <a:defRPr sz="2000">
                <a:solidFill>
                  <a:srgbClr val="304A1E"/>
                </a:solidFill>
              </a:defRPr>
            </a:lvl1pPr>
          </a:lstStyle>
          <a:p>
            <a:pPr lvl="0"/>
            <a:r>
              <a:rPr lang="de-DE" dirty="0"/>
              <a:t>01.07.2020</a:t>
            </a:r>
          </a:p>
        </p:txBody>
      </p:sp>
      <p:pic>
        <p:nvPicPr>
          <p:cNvPr id="2" name="Grafik 1"/>
          <p:cNvPicPr>
            <a:picLocks noChangeAspect="1"/>
          </p:cNvPicPr>
          <p:nvPr userDrawn="1"/>
        </p:nvPicPr>
        <p:blipFill>
          <a:blip r:embed="rId4" cstate="print">
            <a:extLst>
              <a:ext uri="{28A0092B-C50C-407E-A947-70E740481C1C}">
                <a14:useLocalDpi xmlns:a14="http://schemas.microsoft.com/office/drawing/2010/main" val="0"/>
              </a:ext>
            </a:extLst>
          </a:blip>
          <a:stretch>
            <a:fillRect/>
          </a:stretch>
        </p:blipFill>
        <p:spPr>
          <a:xfrm>
            <a:off x="-18812" y="0"/>
            <a:ext cx="2495913" cy="1313234"/>
          </a:xfrm>
          <a:prstGeom prst="rect">
            <a:avLst/>
          </a:prstGeom>
        </p:spPr>
      </p:pic>
    </p:spTree>
    <p:extLst>
      <p:ext uri="{BB962C8B-B14F-4D97-AF65-F5344CB8AC3E}">
        <p14:creationId xmlns:p14="http://schemas.microsoft.com/office/powerpoint/2010/main" val="3883536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0_Titelfolie">
    <p:spTree>
      <p:nvGrpSpPr>
        <p:cNvPr id="1" name=""/>
        <p:cNvGrpSpPr/>
        <p:nvPr/>
      </p:nvGrpSpPr>
      <p:grpSpPr>
        <a:xfrm>
          <a:off x="0" y="0"/>
          <a:ext cx="0" cy="0"/>
          <a:chOff x="0" y="0"/>
          <a:chExt cx="0" cy="0"/>
        </a:xfrm>
      </p:grpSpPr>
      <p:sp>
        <p:nvSpPr>
          <p:cNvPr id="12" name="Rechteck 11"/>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Textplatzhalter 2"/>
          <p:cNvSpPr>
            <a:spLocks noGrp="1"/>
          </p:cNvSpPr>
          <p:nvPr>
            <p:ph type="body" sz="quarter" idx="13"/>
          </p:nvPr>
        </p:nvSpPr>
        <p:spPr>
          <a:xfrm>
            <a:off x="7378700" y="1987642"/>
            <a:ext cx="4775200" cy="2927258"/>
          </a:xfrm>
          <a:prstGeom prst="rect">
            <a:avLst/>
          </a:prstGeom>
        </p:spPr>
        <p:txBody>
          <a:bodyPr/>
          <a:lstStyle>
            <a:lvl1pPr marL="228600" indent="-228600">
              <a:buFont typeface="Wingdings" panose="05000000000000000000" pitchFamily="2" charset="2"/>
              <a:buChar char="Ø"/>
              <a:defRPr/>
            </a:lvl1pPr>
            <a:lvl2pPr marL="685800" indent="-228600">
              <a:buFont typeface="Wingdings" panose="05000000000000000000" pitchFamily="2" charset="2"/>
              <a:buChar char="Ø"/>
              <a:defRPr/>
            </a:lvl2pPr>
            <a:lvl3pPr marL="1143000" indent="-228600">
              <a:buFont typeface="Wingdings" panose="05000000000000000000" pitchFamily="2" charset="2"/>
              <a:buChar char="Ø"/>
              <a:defRPr/>
            </a:lvl3pPr>
            <a:lvl4pPr marL="1600200" indent="-228600">
              <a:buFont typeface="Wingdings" panose="05000000000000000000" pitchFamily="2" charset="2"/>
              <a:buChar char="Ø"/>
              <a:defRPr/>
            </a:lvl4pPr>
            <a:lvl5pPr marL="2057400" indent="-228600">
              <a:buFont typeface="Wingdings" panose="05000000000000000000" pitchFamily="2" charset="2"/>
              <a:buChar char="Ø"/>
              <a:defRPr/>
            </a:lvl5pPr>
          </a:lstStyle>
          <a:p>
            <a:pPr lvl="0"/>
            <a:r>
              <a:rPr lang="de-DE" dirty="0"/>
              <a:t>Textmasterformat bearbeiten</a:t>
            </a:r>
          </a:p>
          <a:p>
            <a:pPr lvl="1"/>
            <a:r>
              <a:rPr lang="de-DE" dirty="0"/>
              <a:t>Zweite Ebene</a:t>
            </a:r>
          </a:p>
          <a:p>
            <a:pPr lvl="2"/>
            <a:r>
              <a:rPr lang="de-DE" dirty="0"/>
              <a:t>Dritte Ebene</a:t>
            </a:r>
          </a:p>
          <a:p>
            <a:pPr lvl="3"/>
            <a:r>
              <a:rPr lang="de-DE" dirty="0"/>
              <a:t>Vierte Ebene</a:t>
            </a:r>
          </a:p>
          <a:p>
            <a:pPr lvl="4"/>
            <a:r>
              <a:rPr lang="de-DE" dirty="0"/>
              <a:t>Fünfte Ebene</a:t>
            </a:r>
          </a:p>
        </p:txBody>
      </p:sp>
      <p:pic>
        <p:nvPicPr>
          <p:cNvPr id="11" name="Grafik 10"/>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2" name="Grafik 1"/>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30113" y="1418600"/>
            <a:ext cx="4661732" cy="3496299"/>
          </a:xfrm>
          <a:prstGeom prst="rect">
            <a:avLst/>
          </a:prstGeom>
        </p:spPr>
      </p:pic>
      <p:sp>
        <p:nvSpPr>
          <p:cNvPr id="13" name="Rechteck 12"/>
          <p:cNvSpPr/>
          <p:nvPr userDrawn="1"/>
        </p:nvSpPr>
        <p:spPr>
          <a:xfrm>
            <a:off x="530113" y="1418600"/>
            <a:ext cx="4665549" cy="3501736"/>
          </a:xfrm>
          <a:prstGeom prst="rect">
            <a:avLst/>
          </a:prstGeom>
          <a:solidFill>
            <a:schemeClr val="bg1">
              <a:alpha val="44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Tree>
    <p:extLst>
      <p:ext uri="{BB962C8B-B14F-4D97-AF65-F5344CB8AC3E}">
        <p14:creationId xmlns:p14="http://schemas.microsoft.com/office/powerpoint/2010/main" val="400777272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8_Benutzerdefiniertes Layout">
    <p:spTree>
      <p:nvGrpSpPr>
        <p:cNvPr id="1" name=""/>
        <p:cNvGrpSpPr/>
        <p:nvPr/>
      </p:nvGrpSpPr>
      <p:grpSpPr>
        <a:xfrm>
          <a:off x="0" y="0"/>
          <a:ext cx="0" cy="0"/>
          <a:chOff x="0" y="0"/>
          <a:chExt cx="0" cy="0"/>
        </a:xfrm>
      </p:grpSpPr>
      <p:sp>
        <p:nvSpPr>
          <p:cNvPr id="10" name="Rechteck 9"/>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pic>
        <p:nvPicPr>
          <p:cNvPr id="8" name="Grafik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11" name="Grafik 10"/>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274444368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5_Benutzerdefiniertes Layout">
    <p:spTree>
      <p:nvGrpSpPr>
        <p:cNvPr id="1" name=""/>
        <p:cNvGrpSpPr/>
        <p:nvPr/>
      </p:nvGrpSpPr>
      <p:grpSpPr>
        <a:xfrm>
          <a:off x="0" y="0"/>
          <a:ext cx="0" cy="0"/>
          <a:chOff x="0" y="0"/>
          <a:chExt cx="0" cy="0"/>
        </a:xfrm>
      </p:grpSpPr>
      <p:sp>
        <p:nvSpPr>
          <p:cNvPr id="17" name="Rechteck 16"/>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2" name="Titel 1"/>
          <p:cNvSpPr>
            <a:spLocks noGrp="1"/>
          </p:cNvSpPr>
          <p:nvPr>
            <p:ph type="title" hasCustomPrompt="1"/>
          </p:nvPr>
        </p:nvSpPr>
        <p:spPr>
          <a:xfrm>
            <a:off x="1822024" y="280190"/>
            <a:ext cx="9818874" cy="797984"/>
          </a:xfrm>
          <a:prstGeom prst="rect">
            <a:avLst/>
          </a:prstGeom>
        </p:spPr>
        <p:txBody>
          <a:bodyPr/>
          <a:lstStyle>
            <a:lvl1pPr>
              <a:defRPr/>
            </a:lvl1pPr>
          </a:lstStyle>
          <a:p>
            <a:r>
              <a:rPr lang="de-DE" dirty="0"/>
              <a:t>Folientitel</a:t>
            </a:r>
          </a:p>
        </p:txBody>
      </p:sp>
      <p:sp>
        <p:nvSpPr>
          <p:cNvPr id="18" name="Bildplatzhalter 17"/>
          <p:cNvSpPr>
            <a:spLocks noGrp="1"/>
          </p:cNvSpPr>
          <p:nvPr>
            <p:ph type="pic" sz="quarter" idx="11"/>
          </p:nvPr>
        </p:nvSpPr>
        <p:spPr>
          <a:xfrm>
            <a:off x="1854240" y="1615844"/>
            <a:ext cx="3830788" cy="3657998"/>
          </a:xfrm>
          <a:prstGeom prst="rect">
            <a:avLst/>
          </a:prstGeom>
        </p:spPr>
        <p:txBody>
          <a:bodyPr/>
          <a:lstStyle/>
          <a:p>
            <a:endParaRPr lang="de-DE"/>
          </a:p>
        </p:txBody>
      </p:sp>
      <p:sp>
        <p:nvSpPr>
          <p:cNvPr id="6" name="Textplatzhalter 5"/>
          <p:cNvSpPr>
            <a:spLocks noGrp="1"/>
          </p:cNvSpPr>
          <p:nvPr>
            <p:ph type="body" sz="quarter" idx="12"/>
          </p:nvPr>
        </p:nvSpPr>
        <p:spPr>
          <a:xfrm>
            <a:off x="7194550" y="1615844"/>
            <a:ext cx="3841750" cy="3657600"/>
          </a:xfrm>
          <a:prstGeom prst="rect">
            <a:avLst/>
          </a:prstGeom>
        </p:spPr>
        <p:txBody>
          <a:bodyPr/>
          <a:lstStyle>
            <a:lvl1pPr marL="228600" indent="-228600">
              <a:buFont typeface="Wingdings" panose="05000000000000000000" pitchFamily="2" charset="2"/>
              <a:buChar char="Ø"/>
              <a:defRPr/>
            </a:lvl1pPr>
            <a:lvl2pPr marL="685800" indent="-228600">
              <a:buFont typeface="Wingdings" panose="05000000000000000000" pitchFamily="2" charset="2"/>
              <a:buChar char="Ø"/>
              <a:defRPr/>
            </a:lvl2pPr>
            <a:lvl3pPr marL="1143000" indent="-228600">
              <a:buFont typeface="Wingdings" panose="05000000000000000000" pitchFamily="2" charset="2"/>
              <a:buChar char="Ø"/>
              <a:defRPr/>
            </a:lvl3pPr>
            <a:lvl4pPr marL="1600200" indent="-228600">
              <a:buFont typeface="Wingdings" panose="05000000000000000000" pitchFamily="2" charset="2"/>
              <a:buChar char="Ø"/>
              <a:defRPr/>
            </a:lvl4pPr>
            <a:lvl5pPr marL="2057400" indent="-228600">
              <a:buFont typeface="Wingdings" panose="05000000000000000000" pitchFamily="2" charset="2"/>
              <a:buChar char="Ø"/>
              <a:defRPr/>
            </a:lvl5pPr>
          </a:lstStyle>
          <a:p>
            <a:pPr lvl="0"/>
            <a:r>
              <a:rPr lang="de-DE" dirty="0"/>
              <a:t>Textmasterformat bearbeiten</a:t>
            </a:r>
          </a:p>
          <a:p>
            <a:pPr lvl="1"/>
            <a:r>
              <a:rPr lang="de-DE" dirty="0"/>
              <a:t>Zweite Ebene</a:t>
            </a:r>
          </a:p>
          <a:p>
            <a:pPr lvl="2"/>
            <a:r>
              <a:rPr lang="de-DE" dirty="0"/>
              <a:t>Dritte Ebene</a:t>
            </a:r>
          </a:p>
          <a:p>
            <a:pPr lvl="3"/>
            <a:r>
              <a:rPr lang="de-DE" dirty="0"/>
              <a:t>Vierte Ebene</a:t>
            </a:r>
          </a:p>
          <a:p>
            <a:pPr lvl="4"/>
            <a:r>
              <a:rPr lang="de-DE" dirty="0"/>
              <a:t>Fünfte Ebene</a:t>
            </a:r>
          </a:p>
        </p:txBody>
      </p:sp>
      <p:pic>
        <p:nvPicPr>
          <p:cNvPr id="11" name="Grafik 10"/>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20" name="Grafik 19"/>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8590203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Benutzerdefiniertes Layout">
    <p:spTree>
      <p:nvGrpSpPr>
        <p:cNvPr id="1" name=""/>
        <p:cNvGrpSpPr/>
        <p:nvPr/>
      </p:nvGrpSpPr>
      <p:grpSpPr>
        <a:xfrm>
          <a:off x="0" y="0"/>
          <a:ext cx="0" cy="0"/>
          <a:chOff x="0" y="0"/>
          <a:chExt cx="0" cy="0"/>
        </a:xfrm>
      </p:grpSpPr>
      <p:sp>
        <p:nvSpPr>
          <p:cNvPr id="17" name="Rechteck 16"/>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2" name="Titel 1"/>
          <p:cNvSpPr>
            <a:spLocks noGrp="1"/>
          </p:cNvSpPr>
          <p:nvPr>
            <p:ph type="title" hasCustomPrompt="1"/>
          </p:nvPr>
        </p:nvSpPr>
        <p:spPr>
          <a:xfrm>
            <a:off x="1822024" y="280190"/>
            <a:ext cx="9818874" cy="797984"/>
          </a:xfrm>
          <a:prstGeom prst="rect">
            <a:avLst/>
          </a:prstGeom>
        </p:spPr>
        <p:txBody>
          <a:bodyPr/>
          <a:lstStyle>
            <a:lvl1pPr>
              <a:defRPr/>
            </a:lvl1pPr>
          </a:lstStyle>
          <a:p>
            <a:r>
              <a:rPr lang="de-DE" dirty="0"/>
              <a:t>Folientitel</a:t>
            </a:r>
          </a:p>
        </p:txBody>
      </p:sp>
      <p:sp>
        <p:nvSpPr>
          <p:cNvPr id="18" name="Bildplatzhalter 17"/>
          <p:cNvSpPr>
            <a:spLocks noGrp="1"/>
          </p:cNvSpPr>
          <p:nvPr>
            <p:ph type="pic" sz="quarter" idx="11"/>
          </p:nvPr>
        </p:nvSpPr>
        <p:spPr>
          <a:xfrm>
            <a:off x="1820712" y="1599802"/>
            <a:ext cx="3132287" cy="2629316"/>
          </a:xfrm>
          <a:prstGeom prst="rect">
            <a:avLst/>
          </a:prstGeom>
        </p:spPr>
        <p:txBody>
          <a:bodyPr/>
          <a:lstStyle/>
          <a:p>
            <a:endParaRPr lang="de-DE"/>
          </a:p>
        </p:txBody>
      </p:sp>
      <p:sp>
        <p:nvSpPr>
          <p:cNvPr id="20" name="Bildplatzhalter 17"/>
          <p:cNvSpPr>
            <a:spLocks noGrp="1"/>
          </p:cNvSpPr>
          <p:nvPr>
            <p:ph type="pic" sz="quarter" idx="12"/>
          </p:nvPr>
        </p:nvSpPr>
        <p:spPr>
          <a:xfrm>
            <a:off x="5164661" y="1599802"/>
            <a:ext cx="3132287" cy="2629316"/>
          </a:xfrm>
          <a:prstGeom prst="rect">
            <a:avLst/>
          </a:prstGeom>
        </p:spPr>
        <p:txBody>
          <a:bodyPr/>
          <a:lstStyle/>
          <a:p>
            <a:endParaRPr lang="de-DE"/>
          </a:p>
        </p:txBody>
      </p:sp>
      <p:sp>
        <p:nvSpPr>
          <p:cNvPr id="21" name="Bildplatzhalter 17"/>
          <p:cNvSpPr>
            <a:spLocks noGrp="1"/>
          </p:cNvSpPr>
          <p:nvPr>
            <p:ph type="pic" sz="quarter" idx="13"/>
          </p:nvPr>
        </p:nvSpPr>
        <p:spPr>
          <a:xfrm>
            <a:off x="8508611" y="1596804"/>
            <a:ext cx="3132287" cy="2629316"/>
          </a:xfrm>
          <a:prstGeom prst="rect">
            <a:avLst/>
          </a:prstGeom>
        </p:spPr>
        <p:txBody>
          <a:bodyPr/>
          <a:lstStyle/>
          <a:p>
            <a:endParaRPr lang="de-DE"/>
          </a:p>
        </p:txBody>
      </p:sp>
      <p:sp>
        <p:nvSpPr>
          <p:cNvPr id="23" name="Textplatzhalter 22"/>
          <p:cNvSpPr>
            <a:spLocks noGrp="1"/>
          </p:cNvSpPr>
          <p:nvPr>
            <p:ph type="body" sz="quarter" idx="14" hasCustomPrompt="1"/>
          </p:nvPr>
        </p:nvSpPr>
        <p:spPr>
          <a:xfrm>
            <a:off x="1820863" y="4521200"/>
            <a:ext cx="3132137" cy="596900"/>
          </a:xfrm>
          <a:prstGeom prst="rect">
            <a:avLst/>
          </a:prstGeom>
        </p:spPr>
        <p:txBody>
          <a:bodyPr/>
          <a:lstStyle>
            <a:lvl1pPr marL="0" indent="0">
              <a:buNone/>
              <a:defRPr sz="2000"/>
            </a:lvl1pPr>
          </a:lstStyle>
          <a:p>
            <a:pPr lvl="0"/>
            <a:r>
              <a:rPr lang="de-DE" dirty="0"/>
              <a:t>Bildbeschreibung</a:t>
            </a:r>
          </a:p>
          <a:p>
            <a:pPr lvl="0"/>
            <a:endParaRPr lang="de-DE" dirty="0"/>
          </a:p>
        </p:txBody>
      </p:sp>
      <p:sp>
        <p:nvSpPr>
          <p:cNvPr id="24" name="Textplatzhalter 22"/>
          <p:cNvSpPr>
            <a:spLocks noGrp="1"/>
          </p:cNvSpPr>
          <p:nvPr>
            <p:ph type="body" sz="quarter" idx="15" hasCustomPrompt="1"/>
          </p:nvPr>
        </p:nvSpPr>
        <p:spPr>
          <a:xfrm>
            <a:off x="5164811" y="4521200"/>
            <a:ext cx="3132137" cy="596900"/>
          </a:xfrm>
          <a:prstGeom prst="rect">
            <a:avLst/>
          </a:prstGeom>
        </p:spPr>
        <p:txBody>
          <a:bodyPr/>
          <a:lstStyle>
            <a:lvl1pPr marL="0" indent="0">
              <a:buNone/>
              <a:defRPr sz="2000"/>
            </a:lvl1pPr>
          </a:lstStyle>
          <a:p>
            <a:pPr lvl="0"/>
            <a:r>
              <a:rPr lang="de-DE" dirty="0"/>
              <a:t>Bildbeschreibung</a:t>
            </a:r>
          </a:p>
          <a:p>
            <a:pPr lvl="0"/>
            <a:endParaRPr lang="de-DE" dirty="0"/>
          </a:p>
        </p:txBody>
      </p:sp>
      <p:sp>
        <p:nvSpPr>
          <p:cNvPr id="25" name="Textplatzhalter 22"/>
          <p:cNvSpPr>
            <a:spLocks noGrp="1"/>
          </p:cNvSpPr>
          <p:nvPr>
            <p:ph type="body" sz="quarter" idx="16" hasCustomPrompt="1"/>
          </p:nvPr>
        </p:nvSpPr>
        <p:spPr>
          <a:xfrm>
            <a:off x="8508611" y="4521200"/>
            <a:ext cx="3132137" cy="596900"/>
          </a:xfrm>
          <a:prstGeom prst="rect">
            <a:avLst/>
          </a:prstGeom>
        </p:spPr>
        <p:txBody>
          <a:bodyPr/>
          <a:lstStyle>
            <a:lvl1pPr marL="0" indent="0">
              <a:buNone/>
              <a:defRPr sz="2000"/>
            </a:lvl1pPr>
          </a:lstStyle>
          <a:p>
            <a:pPr lvl="0"/>
            <a:r>
              <a:rPr lang="de-DE" dirty="0"/>
              <a:t>Bildbeschreibung</a:t>
            </a:r>
          </a:p>
          <a:p>
            <a:pPr lvl="0"/>
            <a:endParaRPr lang="de-DE" dirty="0"/>
          </a:p>
        </p:txBody>
      </p:sp>
      <p:pic>
        <p:nvPicPr>
          <p:cNvPr id="15" name="Grafik 1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19" name="Grafik 18"/>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29145291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_Benutzerdefiniertes Layout">
    <p:spTree>
      <p:nvGrpSpPr>
        <p:cNvPr id="1" name=""/>
        <p:cNvGrpSpPr/>
        <p:nvPr/>
      </p:nvGrpSpPr>
      <p:grpSpPr>
        <a:xfrm>
          <a:off x="0" y="0"/>
          <a:ext cx="0" cy="0"/>
          <a:chOff x="0" y="0"/>
          <a:chExt cx="0" cy="0"/>
        </a:xfrm>
      </p:grpSpPr>
      <p:sp>
        <p:nvSpPr>
          <p:cNvPr id="22" name="Rechteck 21"/>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2" name="Titel 1"/>
          <p:cNvSpPr>
            <a:spLocks noGrp="1"/>
          </p:cNvSpPr>
          <p:nvPr>
            <p:ph type="title" hasCustomPrompt="1"/>
          </p:nvPr>
        </p:nvSpPr>
        <p:spPr>
          <a:xfrm>
            <a:off x="1822024" y="280190"/>
            <a:ext cx="9818874" cy="797984"/>
          </a:xfrm>
          <a:prstGeom prst="rect">
            <a:avLst/>
          </a:prstGeom>
        </p:spPr>
        <p:txBody>
          <a:bodyPr/>
          <a:lstStyle>
            <a:lvl1pPr>
              <a:defRPr/>
            </a:lvl1pPr>
          </a:lstStyle>
          <a:p>
            <a:r>
              <a:rPr lang="de-DE" dirty="0"/>
              <a:t>Folientitel</a:t>
            </a:r>
          </a:p>
        </p:txBody>
      </p:sp>
      <p:sp>
        <p:nvSpPr>
          <p:cNvPr id="18" name="Bildplatzhalter 17"/>
          <p:cNvSpPr>
            <a:spLocks noGrp="1"/>
          </p:cNvSpPr>
          <p:nvPr>
            <p:ph type="pic" sz="quarter" idx="11"/>
          </p:nvPr>
        </p:nvSpPr>
        <p:spPr>
          <a:xfrm>
            <a:off x="6731461" y="1253378"/>
            <a:ext cx="2375283" cy="2350825"/>
          </a:xfrm>
          <a:prstGeom prst="rect">
            <a:avLst/>
          </a:prstGeom>
        </p:spPr>
        <p:txBody>
          <a:bodyPr/>
          <a:lstStyle/>
          <a:p>
            <a:endParaRPr lang="de-DE"/>
          </a:p>
        </p:txBody>
      </p:sp>
      <p:sp>
        <p:nvSpPr>
          <p:cNvPr id="20" name="Bildplatzhalter 17"/>
          <p:cNvSpPr>
            <a:spLocks noGrp="1"/>
          </p:cNvSpPr>
          <p:nvPr>
            <p:ph type="pic" sz="quarter" idx="12"/>
          </p:nvPr>
        </p:nvSpPr>
        <p:spPr>
          <a:xfrm>
            <a:off x="6731461" y="3794704"/>
            <a:ext cx="4020443" cy="1795133"/>
          </a:xfrm>
          <a:prstGeom prst="rect">
            <a:avLst/>
          </a:prstGeom>
        </p:spPr>
        <p:txBody>
          <a:bodyPr/>
          <a:lstStyle/>
          <a:p>
            <a:endParaRPr lang="de-DE"/>
          </a:p>
        </p:txBody>
      </p:sp>
      <p:sp>
        <p:nvSpPr>
          <p:cNvPr id="21" name="Bildplatzhalter 17"/>
          <p:cNvSpPr>
            <a:spLocks noGrp="1"/>
          </p:cNvSpPr>
          <p:nvPr>
            <p:ph type="pic" sz="quarter" idx="13"/>
          </p:nvPr>
        </p:nvSpPr>
        <p:spPr>
          <a:xfrm>
            <a:off x="9309100" y="1268675"/>
            <a:ext cx="2331798" cy="2350825"/>
          </a:xfrm>
          <a:prstGeom prst="rect">
            <a:avLst/>
          </a:prstGeom>
        </p:spPr>
        <p:txBody>
          <a:bodyPr/>
          <a:lstStyle/>
          <a:p>
            <a:endParaRPr lang="de-DE"/>
          </a:p>
        </p:txBody>
      </p:sp>
      <p:sp>
        <p:nvSpPr>
          <p:cNvPr id="16" name="Bildplatzhalter 17"/>
          <p:cNvSpPr>
            <a:spLocks noGrp="1"/>
          </p:cNvSpPr>
          <p:nvPr>
            <p:ph type="pic" sz="quarter" idx="14"/>
          </p:nvPr>
        </p:nvSpPr>
        <p:spPr>
          <a:xfrm>
            <a:off x="3970104" y="1268674"/>
            <a:ext cx="2559001" cy="4336459"/>
          </a:xfrm>
          <a:prstGeom prst="rect">
            <a:avLst/>
          </a:prstGeom>
        </p:spPr>
        <p:txBody>
          <a:bodyPr/>
          <a:lstStyle/>
          <a:p>
            <a:endParaRPr lang="de-DE"/>
          </a:p>
        </p:txBody>
      </p:sp>
      <p:sp>
        <p:nvSpPr>
          <p:cNvPr id="6" name="Textplatzhalter 5"/>
          <p:cNvSpPr>
            <a:spLocks noGrp="1"/>
          </p:cNvSpPr>
          <p:nvPr>
            <p:ph type="body" sz="quarter" idx="15" hasCustomPrompt="1"/>
          </p:nvPr>
        </p:nvSpPr>
        <p:spPr>
          <a:xfrm>
            <a:off x="1854240" y="1253378"/>
            <a:ext cx="1913508" cy="4351755"/>
          </a:xfrm>
          <a:prstGeom prst="rect">
            <a:avLst/>
          </a:prstGeom>
        </p:spPr>
        <p:txBody>
          <a:bodyPr/>
          <a:lstStyle>
            <a:lvl1pPr marL="0" indent="0">
              <a:buNone/>
              <a:defRPr sz="2000"/>
            </a:lvl1pPr>
          </a:lstStyle>
          <a:p>
            <a:pPr lvl="0"/>
            <a:r>
              <a:rPr lang="de-DE" dirty="0"/>
              <a:t>Textfeld</a:t>
            </a:r>
          </a:p>
        </p:txBody>
      </p:sp>
      <p:pic>
        <p:nvPicPr>
          <p:cNvPr id="14" name="Grafik 13"/>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24" name="Grafik 23"/>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175586770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3_Benutzerdefiniertes Layout">
    <p:spTree>
      <p:nvGrpSpPr>
        <p:cNvPr id="1" name=""/>
        <p:cNvGrpSpPr/>
        <p:nvPr/>
      </p:nvGrpSpPr>
      <p:grpSpPr>
        <a:xfrm>
          <a:off x="0" y="0"/>
          <a:ext cx="0" cy="0"/>
          <a:chOff x="0" y="0"/>
          <a:chExt cx="0" cy="0"/>
        </a:xfrm>
      </p:grpSpPr>
      <p:sp>
        <p:nvSpPr>
          <p:cNvPr id="22" name="Rechteck 21"/>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2" name="Titel 1"/>
          <p:cNvSpPr>
            <a:spLocks noGrp="1"/>
          </p:cNvSpPr>
          <p:nvPr>
            <p:ph type="title" hasCustomPrompt="1"/>
          </p:nvPr>
        </p:nvSpPr>
        <p:spPr>
          <a:xfrm>
            <a:off x="1822024" y="280190"/>
            <a:ext cx="9818874" cy="797984"/>
          </a:xfrm>
          <a:prstGeom prst="rect">
            <a:avLst/>
          </a:prstGeom>
        </p:spPr>
        <p:txBody>
          <a:bodyPr/>
          <a:lstStyle>
            <a:lvl1pPr>
              <a:defRPr/>
            </a:lvl1pPr>
          </a:lstStyle>
          <a:p>
            <a:r>
              <a:rPr lang="de-DE" dirty="0"/>
              <a:t>Folientitel</a:t>
            </a:r>
          </a:p>
        </p:txBody>
      </p:sp>
      <p:sp>
        <p:nvSpPr>
          <p:cNvPr id="18" name="Bildplatzhalter 17"/>
          <p:cNvSpPr>
            <a:spLocks noGrp="1"/>
          </p:cNvSpPr>
          <p:nvPr>
            <p:ph type="pic" sz="quarter" idx="11"/>
          </p:nvPr>
        </p:nvSpPr>
        <p:spPr>
          <a:xfrm>
            <a:off x="6273801" y="1253378"/>
            <a:ext cx="2832944" cy="2350825"/>
          </a:xfrm>
          <a:prstGeom prst="rect">
            <a:avLst/>
          </a:prstGeom>
        </p:spPr>
        <p:txBody>
          <a:bodyPr/>
          <a:lstStyle/>
          <a:p>
            <a:endParaRPr lang="de-DE"/>
          </a:p>
        </p:txBody>
      </p:sp>
      <p:sp>
        <p:nvSpPr>
          <p:cNvPr id="20" name="Bildplatzhalter 17"/>
          <p:cNvSpPr>
            <a:spLocks noGrp="1"/>
          </p:cNvSpPr>
          <p:nvPr>
            <p:ph type="pic" sz="quarter" idx="12"/>
          </p:nvPr>
        </p:nvSpPr>
        <p:spPr>
          <a:xfrm>
            <a:off x="6273801" y="3794704"/>
            <a:ext cx="4020443" cy="1795133"/>
          </a:xfrm>
          <a:prstGeom prst="rect">
            <a:avLst/>
          </a:prstGeom>
        </p:spPr>
        <p:txBody>
          <a:bodyPr/>
          <a:lstStyle/>
          <a:p>
            <a:endParaRPr lang="de-DE"/>
          </a:p>
        </p:txBody>
      </p:sp>
      <p:sp>
        <p:nvSpPr>
          <p:cNvPr id="21" name="Bildplatzhalter 17"/>
          <p:cNvSpPr>
            <a:spLocks noGrp="1"/>
          </p:cNvSpPr>
          <p:nvPr>
            <p:ph type="pic" sz="quarter" idx="13"/>
          </p:nvPr>
        </p:nvSpPr>
        <p:spPr>
          <a:xfrm>
            <a:off x="9309100" y="1268675"/>
            <a:ext cx="2331798" cy="2350825"/>
          </a:xfrm>
          <a:prstGeom prst="rect">
            <a:avLst/>
          </a:prstGeom>
        </p:spPr>
        <p:txBody>
          <a:bodyPr/>
          <a:lstStyle/>
          <a:p>
            <a:endParaRPr lang="de-DE"/>
          </a:p>
        </p:txBody>
      </p:sp>
      <p:sp>
        <p:nvSpPr>
          <p:cNvPr id="6" name="Textplatzhalter 5"/>
          <p:cNvSpPr>
            <a:spLocks noGrp="1"/>
          </p:cNvSpPr>
          <p:nvPr>
            <p:ph type="body" sz="quarter" idx="15" hasCustomPrompt="1"/>
          </p:nvPr>
        </p:nvSpPr>
        <p:spPr>
          <a:xfrm>
            <a:off x="1854240" y="1253378"/>
            <a:ext cx="3721060" cy="4336459"/>
          </a:xfrm>
          <a:prstGeom prst="rect">
            <a:avLst/>
          </a:prstGeom>
        </p:spPr>
        <p:txBody>
          <a:bodyPr/>
          <a:lstStyle>
            <a:lvl1pPr marL="0" indent="0">
              <a:buNone/>
              <a:defRPr sz="2000"/>
            </a:lvl1pPr>
          </a:lstStyle>
          <a:p>
            <a:pPr lvl="0"/>
            <a:r>
              <a:rPr lang="de-DE" dirty="0"/>
              <a:t>Textfeld</a:t>
            </a:r>
          </a:p>
        </p:txBody>
      </p:sp>
      <p:pic>
        <p:nvPicPr>
          <p:cNvPr id="13" name="Grafik 12"/>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23" name="Grafik 22"/>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327823047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4_Benutzerdefiniertes Layout">
    <p:spTree>
      <p:nvGrpSpPr>
        <p:cNvPr id="1" name=""/>
        <p:cNvGrpSpPr/>
        <p:nvPr/>
      </p:nvGrpSpPr>
      <p:grpSpPr>
        <a:xfrm>
          <a:off x="0" y="0"/>
          <a:ext cx="0" cy="0"/>
          <a:chOff x="0" y="0"/>
          <a:chExt cx="0" cy="0"/>
        </a:xfrm>
      </p:grpSpPr>
      <p:sp>
        <p:nvSpPr>
          <p:cNvPr id="14" name="Rechteck 13"/>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2" name="Titel 1"/>
          <p:cNvSpPr>
            <a:spLocks noGrp="1"/>
          </p:cNvSpPr>
          <p:nvPr>
            <p:ph type="title" hasCustomPrompt="1"/>
          </p:nvPr>
        </p:nvSpPr>
        <p:spPr>
          <a:xfrm>
            <a:off x="1822024" y="280190"/>
            <a:ext cx="9818874" cy="797984"/>
          </a:xfrm>
          <a:prstGeom prst="rect">
            <a:avLst/>
          </a:prstGeom>
        </p:spPr>
        <p:txBody>
          <a:bodyPr/>
          <a:lstStyle>
            <a:lvl1pPr>
              <a:defRPr/>
            </a:lvl1pPr>
          </a:lstStyle>
          <a:p>
            <a:r>
              <a:rPr lang="de-DE" dirty="0"/>
              <a:t>Folientitel</a:t>
            </a:r>
          </a:p>
        </p:txBody>
      </p:sp>
      <p:sp>
        <p:nvSpPr>
          <p:cNvPr id="20" name="Bildplatzhalter 17"/>
          <p:cNvSpPr>
            <a:spLocks noGrp="1"/>
          </p:cNvSpPr>
          <p:nvPr>
            <p:ph type="pic" sz="quarter" idx="12"/>
          </p:nvPr>
        </p:nvSpPr>
        <p:spPr>
          <a:xfrm>
            <a:off x="5548162" y="1253377"/>
            <a:ext cx="2978150" cy="4336459"/>
          </a:xfrm>
          <a:prstGeom prst="rect">
            <a:avLst/>
          </a:prstGeom>
        </p:spPr>
        <p:txBody>
          <a:bodyPr/>
          <a:lstStyle/>
          <a:p>
            <a:endParaRPr lang="de-DE"/>
          </a:p>
        </p:txBody>
      </p:sp>
      <p:sp>
        <p:nvSpPr>
          <p:cNvPr id="6" name="Textplatzhalter 5"/>
          <p:cNvSpPr>
            <a:spLocks noGrp="1"/>
          </p:cNvSpPr>
          <p:nvPr>
            <p:ph type="body" sz="quarter" idx="15" hasCustomPrompt="1"/>
          </p:nvPr>
        </p:nvSpPr>
        <p:spPr>
          <a:xfrm>
            <a:off x="1854240" y="1253378"/>
            <a:ext cx="3441660" cy="4336459"/>
          </a:xfrm>
          <a:prstGeom prst="rect">
            <a:avLst/>
          </a:prstGeom>
        </p:spPr>
        <p:txBody>
          <a:bodyPr/>
          <a:lstStyle>
            <a:lvl1pPr marL="0" indent="0">
              <a:buNone/>
              <a:defRPr sz="2000"/>
            </a:lvl1pPr>
          </a:lstStyle>
          <a:p>
            <a:pPr lvl="0"/>
            <a:r>
              <a:rPr lang="de-DE" dirty="0"/>
              <a:t>Textfeld</a:t>
            </a:r>
          </a:p>
        </p:txBody>
      </p:sp>
      <p:sp>
        <p:nvSpPr>
          <p:cNvPr id="15" name="Bildplatzhalter 17"/>
          <p:cNvSpPr>
            <a:spLocks noGrp="1"/>
          </p:cNvSpPr>
          <p:nvPr>
            <p:ph type="pic" sz="quarter" idx="16"/>
          </p:nvPr>
        </p:nvSpPr>
        <p:spPr>
          <a:xfrm>
            <a:off x="8778574" y="1253377"/>
            <a:ext cx="2978150" cy="4336459"/>
          </a:xfrm>
          <a:prstGeom prst="rect">
            <a:avLst/>
          </a:prstGeom>
        </p:spPr>
        <p:txBody>
          <a:bodyPr/>
          <a:lstStyle/>
          <a:p>
            <a:endParaRPr lang="de-DE"/>
          </a:p>
        </p:txBody>
      </p:sp>
      <p:pic>
        <p:nvPicPr>
          <p:cNvPr id="12" name="Grafik 11"/>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16" name="Grafik 1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56743819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6_Benutzerdefiniertes Layout">
    <p:spTree>
      <p:nvGrpSpPr>
        <p:cNvPr id="1" name=""/>
        <p:cNvGrpSpPr/>
        <p:nvPr/>
      </p:nvGrpSpPr>
      <p:grpSpPr>
        <a:xfrm>
          <a:off x="0" y="0"/>
          <a:ext cx="0" cy="0"/>
          <a:chOff x="0" y="0"/>
          <a:chExt cx="0" cy="0"/>
        </a:xfrm>
      </p:grpSpPr>
      <p:sp>
        <p:nvSpPr>
          <p:cNvPr id="2" name="Titel 1"/>
          <p:cNvSpPr>
            <a:spLocks noGrp="1"/>
          </p:cNvSpPr>
          <p:nvPr>
            <p:ph type="title" hasCustomPrompt="1"/>
          </p:nvPr>
        </p:nvSpPr>
        <p:spPr>
          <a:xfrm>
            <a:off x="1822024" y="280190"/>
            <a:ext cx="9818874" cy="797984"/>
          </a:xfrm>
          <a:prstGeom prst="rect">
            <a:avLst/>
          </a:prstGeom>
        </p:spPr>
        <p:txBody>
          <a:bodyPr/>
          <a:lstStyle>
            <a:lvl1pPr>
              <a:defRPr/>
            </a:lvl1pPr>
          </a:lstStyle>
          <a:p>
            <a:r>
              <a:rPr lang="de-DE" dirty="0"/>
              <a:t>Folientitel</a:t>
            </a:r>
          </a:p>
        </p:txBody>
      </p:sp>
      <p:sp>
        <p:nvSpPr>
          <p:cNvPr id="6" name="Textplatzhalter 5"/>
          <p:cNvSpPr>
            <a:spLocks noGrp="1"/>
          </p:cNvSpPr>
          <p:nvPr>
            <p:ph type="body" sz="quarter" idx="15" hasCustomPrompt="1"/>
          </p:nvPr>
        </p:nvSpPr>
        <p:spPr>
          <a:xfrm>
            <a:off x="1854239" y="1253378"/>
            <a:ext cx="4464013" cy="4336459"/>
          </a:xfrm>
          <a:prstGeom prst="rect">
            <a:avLst/>
          </a:prstGeom>
        </p:spPr>
        <p:txBody>
          <a:bodyPr/>
          <a:lstStyle>
            <a:lvl1pPr marL="0" indent="0">
              <a:buNone/>
              <a:defRPr sz="2000"/>
            </a:lvl1pPr>
          </a:lstStyle>
          <a:p>
            <a:pPr lvl="0"/>
            <a:r>
              <a:rPr lang="de-DE" dirty="0"/>
              <a:t>Textfeld</a:t>
            </a:r>
          </a:p>
        </p:txBody>
      </p:sp>
      <p:sp>
        <p:nvSpPr>
          <p:cNvPr id="15" name="Bildplatzhalter 17"/>
          <p:cNvSpPr>
            <a:spLocks noGrp="1"/>
          </p:cNvSpPr>
          <p:nvPr>
            <p:ph type="pic" sz="quarter" idx="16"/>
          </p:nvPr>
        </p:nvSpPr>
        <p:spPr>
          <a:xfrm>
            <a:off x="6616700" y="1253377"/>
            <a:ext cx="5140024" cy="4336459"/>
          </a:xfrm>
          <a:prstGeom prst="rect">
            <a:avLst/>
          </a:prstGeom>
        </p:spPr>
        <p:txBody>
          <a:bodyPr/>
          <a:lstStyle/>
          <a:p>
            <a:endParaRPr lang="de-DE" dirty="0"/>
          </a:p>
        </p:txBody>
      </p:sp>
      <p:sp>
        <p:nvSpPr>
          <p:cNvPr id="22" name="Foliennummernplatzhalter 5"/>
          <p:cNvSpPr txBox="1">
            <a:spLocks/>
          </p:cNvSpPr>
          <p:nvPr userDrawn="1"/>
        </p:nvSpPr>
        <p:spPr>
          <a:xfrm>
            <a:off x="11544300" y="6363847"/>
            <a:ext cx="495300" cy="303654"/>
          </a:xfrm>
          <a:prstGeom prst="rect">
            <a:avLst/>
          </a:prstGeom>
        </p:spPr>
        <p:txBody>
          <a:bodyPr vert="horz" lIns="91440" tIns="45720" rIns="91440" bIns="45720" rtlCol="0" anchor="ctr"/>
          <a:lstStyle>
            <a:defPPr>
              <a:defRPr lang="de-DE"/>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3C93B0DF-7282-452A-9649-E5B5B0F64BF8}" type="slidenum">
              <a:rPr lang="de-DE" smtClean="0"/>
              <a:pPr/>
              <a:t>‹Nr.›</a:t>
            </a:fld>
            <a:endParaRPr lang="de-DE"/>
          </a:p>
        </p:txBody>
      </p:sp>
      <p:sp>
        <p:nvSpPr>
          <p:cNvPr id="16" name="Textplatzhalter 3"/>
          <p:cNvSpPr>
            <a:spLocks noGrp="1"/>
          </p:cNvSpPr>
          <p:nvPr>
            <p:ph type="body" sz="quarter" idx="10" hasCustomPrompt="1"/>
          </p:nvPr>
        </p:nvSpPr>
        <p:spPr>
          <a:xfrm>
            <a:off x="8026400" y="6229419"/>
            <a:ext cx="1727200" cy="268855"/>
          </a:xfrm>
          <a:prstGeom prst="rect">
            <a:avLst/>
          </a:prstGeom>
        </p:spPr>
        <p:txBody>
          <a:bodyPr/>
          <a:lstStyle>
            <a:lvl1pPr marL="0" indent="0" algn="ctr">
              <a:buNone/>
              <a:defRPr sz="1600">
                <a:solidFill>
                  <a:srgbClr val="0C7E3F"/>
                </a:solidFill>
              </a:defRPr>
            </a:lvl1pPr>
          </a:lstStyle>
          <a:p>
            <a:pPr lvl="0"/>
            <a:r>
              <a:rPr lang="de-DE" dirty="0"/>
              <a:t>Kopfzeile</a:t>
            </a:r>
          </a:p>
        </p:txBody>
      </p:sp>
      <p:sp>
        <p:nvSpPr>
          <p:cNvPr id="14" name="Rechteck 13"/>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pic>
        <p:nvPicPr>
          <p:cNvPr id="11" name="Grafik 10"/>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12" name="Grafik 11"/>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201008081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14" name="Rechteck 13"/>
          <p:cNvSpPr/>
          <p:nvPr userDrawn="1"/>
        </p:nvSpPr>
        <p:spPr>
          <a:xfrm>
            <a:off x="0" y="6020582"/>
            <a:ext cx="12192000" cy="837418"/>
          </a:xfrm>
          <a:prstGeom prst="rect">
            <a:avLst/>
          </a:prstGeom>
          <a:gradFill flip="none" rotWithShape="1">
            <a:gsLst>
              <a:gs pos="0">
                <a:srgbClr val="368E3C">
                  <a:shade val="30000"/>
                  <a:satMod val="115000"/>
                </a:srgbClr>
              </a:gs>
              <a:gs pos="50000">
                <a:srgbClr val="368E3C">
                  <a:shade val="67500"/>
                  <a:satMod val="115000"/>
                </a:srgbClr>
              </a:gs>
              <a:gs pos="100000">
                <a:srgbClr val="368E3C">
                  <a:shade val="100000"/>
                  <a:satMod val="115000"/>
                </a:srgbClr>
              </a:gs>
            </a:gsLst>
            <a:lin ang="13500000" scaled="1"/>
            <a:tileRect/>
          </a:gradFill>
          <a:ln w="3810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2" name="Titel 1"/>
          <p:cNvSpPr>
            <a:spLocks noGrp="1"/>
          </p:cNvSpPr>
          <p:nvPr>
            <p:ph type="title"/>
          </p:nvPr>
        </p:nvSpPr>
        <p:spPr>
          <a:xfrm>
            <a:off x="1228436" y="960582"/>
            <a:ext cx="10125364" cy="650573"/>
          </a:xfrm>
          <a:prstGeom prst="rect">
            <a:avLst/>
          </a:prstGeom>
        </p:spPr>
        <p:txBody>
          <a:bodyPr/>
          <a:lstStyle/>
          <a:p>
            <a:r>
              <a:rPr lang="de-DE" dirty="0"/>
              <a:t>Titelmasterformat durch Klicken bearbeiten</a:t>
            </a:r>
          </a:p>
        </p:txBody>
      </p:sp>
      <p:sp>
        <p:nvSpPr>
          <p:cNvPr id="3" name="Inhaltsplatzhalter 2"/>
          <p:cNvSpPr>
            <a:spLocks noGrp="1"/>
          </p:cNvSpPr>
          <p:nvPr>
            <p:ph idx="1"/>
          </p:nvPr>
        </p:nvSpPr>
        <p:spPr>
          <a:xfrm>
            <a:off x="1228436" y="1900420"/>
            <a:ext cx="10125364" cy="3761472"/>
          </a:xfrm>
          <a:prstGeom prst="rect">
            <a:avLst/>
          </a:prstGeom>
        </p:spPr>
        <p:txBody>
          <a:bodyPr/>
          <a:lstStyle/>
          <a:p>
            <a:pPr lvl="0"/>
            <a:r>
              <a:rPr lang="de-DE" dirty="0"/>
              <a:t>Textmasterformat bearbeiten</a:t>
            </a:r>
          </a:p>
          <a:p>
            <a:pPr lvl="1"/>
            <a:r>
              <a:rPr lang="de-DE" dirty="0"/>
              <a:t>Zweite Ebene</a:t>
            </a:r>
          </a:p>
          <a:p>
            <a:pPr lvl="2"/>
            <a:r>
              <a:rPr lang="de-DE" dirty="0"/>
              <a:t>Dritte Ebene</a:t>
            </a:r>
          </a:p>
          <a:p>
            <a:pPr lvl="3"/>
            <a:r>
              <a:rPr lang="de-DE" dirty="0"/>
              <a:t>Vierte Ebene</a:t>
            </a:r>
          </a:p>
          <a:p>
            <a:pPr lvl="4"/>
            <a:r>
              <a:rPr lang="de-DE" dirty="0"/>
              <a:t>Fünfte Ebene</a:t>
            </a:r>
          </a:p>
        </p:txBody>
      </p:sp>
      <p:pic>
        <p:nvPicPr>
          <p:cNvPr id="7" name="Grafik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468657" y="6029470"/>
            <a:ext cx="2206450" cy="799666"/>
          </a:xfrm>
          <a:prstGeom prst="rect">
            <a:avLst/>
          </a:prstGeom>
        </p:spPr>
      </p:pic>
      <p:pic>
        <p:nvPicPr>
          <p:cNvPr id="16" name="Grafik 15"/>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147189" y="192638"/>
            <a:ext cx="1444149" cy="797668"/>
          </a:xfrm>
          <a:prstGeom prst="rect">
            <a:avLst/>
          </a:prstGeom>
        </p:spPr>
      </p:pic>
    </p:spTree>
    <p:extLst>
      <p:ext uri="{BB962C8B-B14F-4D97-AF65-F5344CB8AC3E}">
        <p14:creationId xmlns:p14="http://schemas.microsoft.com/office/powerpoint/2010/main" val="163164183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831850" y="1709738"/>
            <a:ext cx="10515600" cy="2852737"/>
          </a:xfrm>
          <a:prstGeom prst="rect">
            <a:avLst/>
          </a:prstGeom>
        </p:spPr>
        <p:txBody>
          <a:bodyPr anchor="b"/>
          <a:lstStyle>
            <a:lvl1pPr>
              <a:defRPr sz="6000"/>
            </a:lvl1pPr>
          </a:lstStyle>
          <a:p>
            <a:r>
              <a:rPr lang="de-DE"/>
              <a:t>Titelmasterformat durch Klicken bearbeiten</a:t>
            </a:r>
          </a:p>
        </p:txBody>
      </p:sp>
      <p:sp>
        <p:nvSpPr>
          <p:cNvPr id="3" name="Textplatzhalter 2"/>
          <p:cNvSpPr>
            <a:spLocks noGrp="1"/>
          </p:cNvSpPr>
          <p:nvPr>
            <p:ph type="body" idx="1"/>
          </p:nvPr>
        </p:nvSpPr>
        <p:spPr>
          <a:xfrm>
            <a:off x="831850" y="4589463"/>
            <a:ext cx="10515600" cy="1500187"/>
          </a:xfrm>
          <a:prstGeom prst="rect">
            <a:avLst/>
          </a:prstGeo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de-DE"/>
              <a:t>Textmasterformat bearbeiten</a:t>
            </a:r>
          </a:p>
        </p:txBody>
      </p:sp>
      <p:sp>
        <p:nvSpPr>
          <p:cNvPr id="4" name="Datumsplatzhalter 3"/>
          <p:cNvSpPr>
            <a:spLocks noGrp="1"/>
          </p:cNvSpPr>
          <p:nvPr>
            <p:ph type="dt" sz="half" idx="10"/>
          </p:nvPr>
        </p:nvSpPr>
        <p:spPr>
          <a:xfrm>
            <a:off x="838200" y="6356350"/>
            <a:ext cx="2743200" cy="365125"/>
          </a:xfrm>
          <a:prstGeom prst="rect">
            <a:avLst/>
          </a:prstGeom>
        </p:spPr>
        <p:txBody>
          <a:bodyPr/>
          <a:lstStyle/>
          <a:p>
            <a:endParaRPr lang="de-DE"/>
          </a:p>
        </p:txBody>
      </p:sp>
      <p:sp>
        <p:nvSpPr>
          <p:cNvPr id="5" name="Fußzeilenplatzhalter 4"/>
          <p:cNvSpPr>
            <a:spLocks noGrp="1"/>
          </p:cNvSpPr>
          <p:nvPr>
            <p:ph type="ftr" sz="quarter" idx="11"/>
          </p:nvPr>
        </p:nvSpPr>
        <p:spPr>
          <a:xfrm>
            <a:off x="4038600" y="6356350"/>
            <a:ext cx="4114800" cy="365125"/>
          </a:xfrm>
          <a:prstGeom prst="rect">
            <a:avLst/>
          </a:prstGeom>
        </p:spPr>
        <p:txBody>
          <a:bodyPr/>
          <a:lstStyle/>
          <a:p>
            <a:endParaRPr lang="de-DE"/>
          </a:p>
        </p:txBody>
      </p:sp>
      <p:sp>
        <p:nvSpPr>
          <p:cNvPr id="6" name="Foliennummernplatzhalter 5"/>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45675735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a:xfrm>
            <a:off x="838200" y="365125"/>
            <a:ext cx="10515600" cy="1325563"/>
          </a:xfrm>
          <a:prstGeom prst="rect">
            <a:avLst/>
          </a:prstGeom>
        </p:spPr>
        <p:txBody>
          <a:bodyPr/>
          <a:lstStyle/>
          <a:p>
            <a:r>
              <a:rPr lang="de-DE"/>
              <a:t>Titelmasterformat durch Klicken bearbeiten</a:t>
            </a:r>
          </a:p>
        </p:txBody>
      </p:sp>
      <p:sp>
        <p:nvSpPr>
          <p:cNvPr id="3" name="Inhaltsplatzhalter 2"/>
          <p:cNvSpPr>
            <a:spLocks noGrp="1"/>
          </p:cNvSpPr>
          <p:nvPr>
            <p:ph sz="half" idx="1"/>
          </p:nvPr>
        </p:nvSpPr>
        <p:spPr>
          <a:xfrm>
            <a:off x="838200" y="1825625"/>
            <a:ext cx="5181600" cy="4351338"/>
          </a:xfrm>
          <a:prstGeom prst="rect">
            <a:avLst/>
          </a:prstGeom>
        </p:spPr>
        <p:txBody>
          <a:bodyPr/>
          <a:lstStyle/>
          <a:p>
            <a:pPr lvl="0"/>
            <a:r>
              <a:rPr lang="de-DE"/>
              <a:t>Textmasterformat bearbeiten</a:t>
            </a:r>
          </a:p>
          <a:p>
            <a:pPr lvl="1"/>
            <a:r>
              <a:rPr lang="de-DE"/>
              <a:t>Zweite Ebene</a:t>
            </a:r>
          </a:p>
          <a:p>
            <a:pPr lvl="2"/>
            <a:r>
              <a:rPr lang="de-DE"/>
              <a:t>Dritte Ebene</a:t>
            </a:r>
          </a:p>
          <a:p>
            <a:pPr lvl="3"/>
            <a:r>
              <a:rPr lang="de-DE"/>
              <a:t>Vierte Ebene</a:t>
            </a:r>
          </a:p>
          <a:p>
            <a:pPr lvl="4"/>
            <a:r>
              <a:rPr lang="de-DE"/>
              <a:t>Fünfte Ebene</a:t>
            </a:r>
          </a:p>
        </p:txBody>
      </p:sp>
      <p:sp>
        <p:nvSpPr>
          <p:cNvPr id="4" name="Inhaltsplatzhalter 3"/>
          <p:cNvSpPr>
            <a:spLocks noGrp="1"/>
          </p:cNvSpPr>
          <p:nvPr>
            <p:ph sz="half" idx="2"/>
          </p:nvPr>
        </p:nvSpPr>
        <p:spPr>
          <a:xfrm>
            <a:off x="6172200" y="1825625"/>
            <a:ext cx="5181600" cy="4351338"/>
          </a:xfrm>
          <a:prstGeom prst="rect">
            <a:avLst/>
          </a:prstGeom>
        </p:spPr>
        <p:txBody>
          <a:bodyPr/>
          <a:lstStyle/>
          <a:p>
            <a:pPr lvl="0"/>
            <a:r>
              <a:rPr lang="de-DE"/>
              <a:t>Textmasterformat bearbeiten</a:t>
            </a:r>
          </a:p>
          <a:p>
            <a:pPr lvl="1"/>
            <a:r>
              <a:rPr lang="de-DE"/>
              <a:t>Zweite Ebene</a:t>
            </a:r>
          </a:p>
          <a:p>
            <a:pPr lvl="2"/>
            <a:r>
              <a:rPr lang="de-DE"/>
              <a:t>Dritte Ebene</a:t>
            </a:r>
          </a:p>
          <a:p>
            <a:pPr lvl="3"/>
            <a:r>
              <a:rPr lang="de-DE"/>
              <a:t>Vierte Ebene</a:t>
            </a:r>
          </a:p>
          <a:p>
            <a:pPr lvl="4"/>
            <a:r>
              <a:rPr lang="de-DE"/>
              <a:t>Fünfte Ebene</a:t>
            </a:r>
          </a:p>
        </p:txBody>
      </p:sp>
      <p:sp>
        <p:nvSpPr>
          <p:cNvPr id="5" name="Datumsplatzhalter 4"/>
          <p:cNvSpPr>
            <a:spLocks noGrp="1"/>
          </p:cNvSpPr>
          <p:nvPr>
            <p:ph type="dt" sz="half" idx="10"/>
          </p:nvPr>
        </p:nvSpPr>
        <p:spPr>
          <a:xfrm>
            <a:off x="838200" y="6356350"/>
            <a:ext cx="2743200" cy="365125"/>
          </a:xfrm>
          <a:prstGeom prst="rect">
            <a:avLst/>
          </a:prstGeom>
        </p:spPr>
        <p:txBody>
          <a:bodyPr/>
          <a:lstStyle/>
          <a:p>
            <a:endParaRPr lang="de-DE"/>
          </a:p>
        </p:txBody>
      </p:sp>
      <p:sp>
        <p:nvSpPr>
          <p:cNvPr id="6" name="Fußzeilenplatzhalter 5"/>
          <p:cNvSpPr>
            <a:spLocks noGrp="1"/>
          </p:cNvSpPr>
          <p:nvPr>
            <p:ph type="ftr" sz="quarter" idx="11"/>
          </p:nvPr>
        </p:nvSpPr>
        <p:spPr>
          <a:xfrm>
            <a:off x="4038600" y="6356350"/>
            <a:ext cx="4114800" cy="365125"/>
          </a:xfrm>
          <a:prstGeom prst="rect">
            <a:avLst/>
          </a:prstGeom>
        </p:spPr>
        <p:txBody>
          <a:bodyPr/>
          <a:lstStyle/>
          <a:p>
            <a:endParaRPr lang="de-DE"/>
          </a:p>
        </p:txBody>
      </p:sp>
      <p:sp>
        <p:nvSpPr>
          <p:cNvPr id="7" name="Foliennummernplatzhalter 6"/>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266767191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839788" y="365125"/>
            <a:ext cx="10515600" cy="1325563"/>
          </a:xfrm>
          <a:prstGeom prst="rect">
            <a:avLst/>
          </a:prstGeom>
        </p:spPr>
        <p:txBody>
          <a:bodyPr/>
          <a:lstStyle/>
          <a:p>
            <a:r>
              <a:rPr lang="de-DE"/>
              <a:t>Titelmasterformat durch Klicken bearbeiten</a:t>
            </a:r>
          </a:p>
        </p:txBody>
      </p:sp>
      <p:sp>
        <p:nvSpPr>
          <p:cNvPr id="3" name="Textplatzhalter 2"/>
          <p:cNvSpPr>
            <a:spLocks noGrp="1"/>
          </p:cNvSpPr>
          <p:nvPr>
            <p:ph type="body" idx="1"/>
          </p:nvPr>
        </p:nvSpPr>
        <p:spPr>
          <a:xfrm>
            <a:off x="839788" y="1681163"/>
            <a:ext cx="5157787"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a:t>Textmasterformat bearbeiten</a:t>
            </a:r>
          </a:p>
        </p:txBody>
      </p:sp>
      <p:sp>
        <p:nvSpPr>
          <p:cNvPr id="4" name="Inhaltsplatzhalter 3"/>
          <p:cNvSpPr>
            <a:spLocks noGrp="1"/>
          </p:cNvSpPr>
          <p:nvPr>
            <p:ph sz="half" idx="2"/>
          </p:nvPr>
        </p:nvSpPr>
        <p:spPr>
          <a:xfrm>
            <a:off x="839788" y="2505075"/>
            <a:ext cx="5157787" cy="3684588"/>
          </a:xfrm>
          <a:prstGeom prst="rect">
            <a:avLst/>
          </a:prstGeom>
        </p:spPr>
        <p:txBody>
          <a:bodyPr/>
          <a:lstStyle/>
          <a:p>
            <a:pPr lvl="0"/>
            <a:r>
              <a:rPr lang="de-DE"/>
              <a:t>Textmasterformat bearbeiten</a:t>
            </a:r>
          </a:p>
          <a:p>
            <a:pPr lvl="1"/>
            <a:r>
              <a:rPr lang="de-DE"/>
              <a:t>Zweite Ebene</a:t>
            </a:r>
          </a:p>
          <a:p>
            <a:pPr lvl="2"/>
            <a:r>
              <a:rPr lang="de-DE"/>
              <a:t>Dritte Ebene</a:t>
            </a:r>
          </a:p>
          <a:p>
            <a:pPr lvl="3"/>
            <a:r>
              <a:rPr lang="de-DE"/>
              <a:t>Vierte Ebene</a:t>
            </a:r>
          </a:p>
          <a:p>
            <a:pPr lvl="4"/>
            <a:r>
              <a:rPr lang="de-DE"/>
              <a:t>Fünfte Ebene</a:t>
            </a:r>
          </a:p>
        </p:txBody>
      </p:sp>
      <p:sp>
        <p:nvSpPr>
          <p:cNvPr id="5" name="Textplatzhalter 4"/>
          <p:cNvSpPr>
            <a:spLocks noGrp="1"/>
          </p:cNvSpPr>
          <p:nvPr>
            <p:ph type="body" sz="quarter" idx="3"/>
          </p:nvPr>
        </p:nvSpPr>
        <p:spPr>
          <a:xfrm>
            <a:off x="6172200" y="1681163"/>
            <a:ext cx="5183188" cy="82391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a:t>Textmasterformat bearbeiten</a:t>
            </a:r>
          </a:p>
        </p:txBody>
      </p:sp>
      <p:sp>
        <p:nvSpPr>
          <p:cNvPr id="6" name="Inhaltsplatzhalter 5"/>
          <p:cNvSpPr>
            <a:spLocks noGrp="1"/>
          </p:cNvSpPr>
          <p:nvPr>
            <p:ph sz="quarter" idx="4"/>
          </p:nvPr>
        </p:nvSpPr>
        <p:spPr>
          <a:xfrm>
            <a:off x="6172200" y="2505075"/>
            <a:ext cx="5183188" cy="3684588"/>
          </a:xfrm>
          <a:prstGeom prst="rect">
            <a:avLst/>
          </a:prstGeom>
        </p:spPr>
        <p:txBody>
          <a:bodyPr/>
          <a:lstStyle/>
          <a:p>
            <a:pPr lvl="0"/>
            <a:r>
              <a:rPr lang="de-DE"/>
              <a:t>Textmasterformat bearbeiten</a:t>
            </a:r>
          </a:p>
          <a:p>
            <a:pPr lvl="1"/>
            <a:r>
              <a:rPr lang="de-DE"/>
              <a:t>Zweite Ebene</a:t>
            </a:r>
          </a:p>
          <a:p>
            <a:pPr lvl="2"/>
            <a:r>
              <a:rPr lang="de-DE"/>
              <a:t>Dritte Ebene</a:t>
            </a:r>
          </a:p>
          <a:p>
            <a:pPr lvl="3"/>
            <a:r>
              <a:rPr lang="de-DE"/>
              <a:t>Vierte Ebene</a:t>
            </a:r>
          </a:p>
          <a:p>
            <a:pPr lvl="4"/>
            <a:r>
              <a:rPr lang="de-DE"/>
              <a:t>Fünfte Ebene</a:t>
            </a:r>
          </a:p>
        </p:txBody>
      </p:sp>
      <p:sp>
        <p:nvSpPr>
          <p:cNvPr id="7" name="Datumsplatzhalter 6"/>
          <p:cNvSpPr>
            <a:spLocks noGrp="1"/>
          </p:cNvSpPr>
          <p:nvPr>
            <p:ph type="dt" sz="half" idx="10"/>
          </p:nvPr>
        </p:nvSpPr>
        <p:spPr>
          <a:xfrm>
            <a:off x="838200" y="6356350"/>
            <a:ext cx="2743200" cy="365125"/>
          </a:xfrm>
          <a:prstGeom prst="rect">
            <a:avLst/>
          </a:prstGeom>
        </p:spPr>
        <p:txBody>
          <a:bodyPr/>
          <a:lstStyle/>
          <a:p>
            <a:endParaRPr lang="de-DE"/>
          </a:p>
        </p:txBody>
      </p:sp>
      <p:sp>
        <p:nvSpPr>
          <p:cNvPr id="8" name="Fußzeilenplatzhalter 7"/>
          <p:cNvSpPr>
            <a:spLocks noGrp="1"/>
          </p:cNvSpPr>
          <p:nvPr>
            <p:ph type="ftr" sz="quarter" idx="11"/>
          </p:nvPr>
        </p:nvSpPr>
        <p:spPr>
          <a:xfrm>
            <a:off x="4038600" y="6356350"/>
            <a:ext cx="4114800" cy="365125"/>
          </a:xfrm>
          <a:prstGeom prst="rect">
            <a:avLst/>
          </a:prstGeom>
        </p:spPr>
        <p:txBody>
          <a:bodyPr/>
          <a:lstStyle/>
          <a:p>
            <a:endParaRPr lang="de-DE"/>
          </a:p>
        </p:txBody>
      </p:sp>
      <p:sp>
        <p:nvSpPr>
          <p:cNvPr id="9" name="Foliennummernplatzhalter 8"/>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49015876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a:xfrm>
            <a:off x="838200" y="365125"/>
            <a:ext cx="10515600" cy="1325563"/>
          </a:xfrm>
          <a:prstGeom prst="rect">
            <a:avLst/>
          </a:prstGeom>
        </p:spPr>
        <p:txBody>
          <a:bodyPr/>
          <a:lstStyle/>
          <a:p>
            <a:r>
              <a:rPr lang="de-DE"/>
              <a:t>Titelmasterformat durch Klicken bearbeiten</a:t>
            </a:r>
          </a:p>
        </p:txBody>
      </p:sp>
      <p:sp>
        <p:nvSpPr>
          <p:cNvPr id="3" name="Datumsplatzhalter 2"/>
          <p:cNvSpPr>
            <a:spLocks noGrp="1"/>
          </p:cNvSpPr>
          <p:nvPr>
            <p:ph type="dt" sz="half" idx="10"/>
          </p:nvPr>
        </p:nvSpPr>
        <p:spPr>
          <a:xfrm>
            <a:off x="838200" y="6356350"/>
            <a:ext cx="2743200" cy="365125"/>
          </a:xfrm>
          <a:prstGeom prst="rect">
            <a:avLst/>
          </a:prstGeom>
        </p:spPr>
        <p:txBody>
          <a:bodyPr/>
          <a:lstStyle/>
          <a:p>
            <a:endParaRPr lang="de-DE"/>
          </a:p>
        </p:txBody>
      </p:sp>
      <p:sp>
        <p:nvSpPr>
          <p:cNvPr id="4" name="Fußzeilenplatzhalter 3"/>
          <p:cNvSpPr>
            <a:spLocks noGrp="1"/>
          </p:cNvSpPr>
          <p:nvPr>
            <p:ph type="ftr" sz="quarter" idx="11"/>
          </p:nvPr>
        </p:nvSpPr>
        <p:spPr>
          <a:xfrm>
            <a:off x="4038600" y="6356350"/>
            <a:ext cx="4114800" cy="365125"/>
          </a:xfrm>
          <a:prstGeom prst="rect">
            <a:avLst/>
          </a:prstGeom>
        </p:spPr>
        <p:txBody>
          <a:bodyPr/>
          <a:lstStyle/>
          <a:p>
            <a:endParaRPr lang="de-DE"/>
          </a:p>
        </p:txBody>
      </p:sp>
      <p:sp>
        <p:nvSpPr>
          <p:cNvPr id="5" name="Foliennummernplatzhalter 4"/>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334181207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839788" y="457200"/>
            <a:ext cx="3932237" cy="1600200"/>
          </a:xfrm>
          <a:prstGeom prst="rect">
            <a:avLst/>
          </a:prstGeom>
        </p:spPr>
        <p:txBody>
          <a:bodyPr anchor="b"/>
          <a:lstStyle>
            <a:lvl1pPr>
              <a:defRPr sz="3200"/>
            </a:lvl1pPr>
          </a:lstStyle>
          <a:p>
            <a:r>
              <a:rPr lang="de-DE"/>
              <a:t>Titelmasterformat durch Klicken bearbeiten</a:t>
            </a:r>
          </a:p>
        </p:txBody>
      </p:sp>
      <p:sp>
        <p:nvSpPr>
          <p:cNvPr id="3" name="Inhaltsplatzhalter 2"/>
          <p:cNvSpPr>
            <a:spLocks noGrp="1"/>
          </p:cNvSpPr>
          <p:nvPr>
            <p:ph idx="1"/>
          </p:nvPr>
        </p:nvSpPr>
        <p:spPr>
          <a:xfrm>
            <a:off x="5183188" y="987425"/>
            <a:ext cx="6172200" cy="4873625"/>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a:t>Textmasterformat bearbeiten</a:t>
            </a:r>
          </a:p>
          <a:p>
            <a:pPr lvl="1"/>
            <a:r>
              <a:rPr lang="de-DE"/>
              <a:t>Zweite Ebene</a:t>
            </a:r>
          </a:p>
          <a:p>
            <a:pPr lvl="2"/>
            <a:r>
              <a:rPr lang="de-DE"/>
              <a:t>Dritte Ebene</a:t>
            </a:r>
          </a:p>
          <a:p>
            <a:pPr lvl="3"/>
            <a:r>
              <a:rPr lang="de-DE"/>
              <a:t>Vierte Ebene</a:t>
            </a:r>
          </a:p>
          <a:p>
            <a:pPr lvl="4"/>
            <a:r>
              <a:rPr lang="de-DE"/>
              <a:t>Fünfte Ebene</a:t>
            </a:r>
          </a:p>
        </p:txBody>
      </p:sp>
      <p:sp>
        <p:nvSpPr>
          <p:cNvPr id="4" name="Textplatzhalter 3"/>
          <p:cNvSpPr>
            <a:spLocks noGrp="1"/>
          </p:cNvSpPr>
          <p:nvPr>
            <p:ph type="body" sz="half" idx="2"/>
          </p:nvPr>
        </p:nvSpPr>
        <p:spPr>
          <a:xfrm>
            <a:off x="839788" y="2057400"/>
            <a:ext cx="393223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de-DE"/>
              <a:t>Textmasterformat bearbeiten</a:t>
            </a:r>
          </a:p>
        </p:txBody>
      </p:sp>
      <p:sp>
        <p:nvSpPr>
          <p:cNvPr id="5" name="Datumsplatzhalter 4"/>
          <p:cNvSpPr>
            <a:spLocks noGrp="1"/>
          </p:cNvSpPr>
          <p:nvPr>
            <p:ph type="dt" sz="half" idx="10"/>
          </p:nvPr>
        </p:nvSpPr>
        <p:spPr>
          <a:xfrm>
            <a:off x="838200" y="6356350"/>
            <a:ext cx="2743200" cy="365125"/>
          </a:xfrm>
          <a:prstGeom prst="rect">
            <a:avLst/>
          </a:prstGeom>
        </p:spPr>
        <p:txBody>
          <a:bodyPr/>
          <a:lstStyle/>
          <a:p>
            <a:endParaRPr lang="de-DE"/>
          </a:p>
        </p:txBody>
      </p:sp>
      <p:sp>
        <p:nvSpPr>
          <p:cNvPr id="6" name="Fußzeilenplatzhalter 5"/>
          <p:cNvSpPr>
            <a:spLocks noGrp="1"/>
          </p:cNvSpPr>
          <p:nvPr>
            <p:ph type="ftr" sz="quarter" idx="11"/>
          </p:nvPr>
        </p:nvSpPr>
        <p:spPr>
          <a:xfrm>
            <a:off x="4038600" y="6356350"/>
            <a:ext cx="4114800" cy="365125"/>
          </a:xfrm>
          <a:prstGeom prst="rect">
            <a:avLst/>
          </a:prstGeom>
        </p:spPr>
        <p:txBody>
          <a:bodyPr/>
          <a:lstStyle/>
          <a:p>
            <a:endParaRPr lang="de-DE"/>
          </a:p>
        </p:txBody>
      </p:sp>
      <p:sp>
        <p:nvSpPr>
          <p:cNvPr id="7" name="Foliennummernplatzhalter 6"/>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195254095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839788" y="457200"/>
            <a:ext cx="3932237" cy="1600200"/>
          </a:xfrm>
          <a:prstGeom prst="rect">
            <a:avLst/>
          </a:prstGeom>
        </p:spPr>
        <p:txBody>
          <a:bodyPr anchor="b"/>
          <a:lstStyle>
            <a:lvl1pPr>
              <a:defRPr sz="3200"/>
            </a:lvl1pPr>
          </a:lstStyle>
          <a:p>
            <a:r>
              <a:rPr lang="de-DE"/>
              <a:t>Titelmasterformat durch Klicken bearbeiten</a:t>
            </a:r>
          </a:p>
        </p:txBody>
      </p:sp>
      <p:sp>
        <p:nvSpPr>
          <p:cNvPr id="3" name="Bildplatzhalter 2"/>
          <p:cNvSpPr>
            <a:spLocks noGrp="1"/>
          </p:cNvSpPr>
          <p:nvPr>
            <p:ph type="pic" idx="1"/>
          </p:nvPr>
        </p:nvSpPr>
        <p:spPr>
          <a:xfrm>
            <a:off x="5183188" y="987425"/>
            <a:ext cx="6172200" cy="4873625"/>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de-DE"/>
          </a:p>
        </p:txBody>
      </p:sp>
      <p:sp>
        <p:nvSpPr>
          <p:cNvPr id="4" name="Textplatzhalter 3"/>
          <p:cNvSpPr>
            <a:spLocks noGrp="1"/>
          </p:cNvSpPr>
          <p:nvPr>
            <p:ph type="body" sz="half" idx="2"/>
          </p:nvPr>
        </p:nvSpPr>
        <p:spPr>
          <a:xfrm>
            <a:off x="839788" y="2057400"/>
            <a:ext cx="3932237" cy="3811588"/>
          </a:xfrm>
          <a:prstGeom prst="rect">
            <a:avLst/>
          </a:prstGeo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de-DE"/>
              <a:t>Textmasterformat bearbeiten</a:t>
            </a:r>
          </a:p>
        </p:txBody>
      </p:sp>
      <p:sp>
        <p:nvSpPr>
          <p:cNvPr id="5" name="Datumsplatzhalter 4"/>
          <p:cNvSpPr>
            <a:spLocks noGrp="1"/>
          </p:cNvSpPr>
          <p:nvPr>
            <p:ph type="dt" sz="half" idx="10"/>
          </p:nvPr>
        </p:nvSpPr>
        <p:spPr>
          <a:xfrm>
            <a:off x="838200" y="6356350"/>
            <a:ext cx="2743200" cy="365125"/>
          </a:xfrm>
          <a:prstGeom prst="rect">
            <a:avLst/>
          </a:prstGeom>
        </p:spPr>
        <p:txBody>
          <a:bodyPr/>
          <a:lstStyle/>
          <a:p>
            <a:endParaRPr lang="de-DE"/>
          </a:p>
        </p:txBody>
      </p:sp>
      <p:sp>
        <p:nvSpPr>
          <p:cNvPr id="6" name="Fußzeilenplatzhalter 5"/>
          <p:cNvSpPr>
            <a:spLocks noGrp="1"/>
          </p:cNvSpPr>
          <p:nvPr>
            <p:ph type="ftr" sz="quarter" idx="11"/>
          </p:nvPr>
        </p:nvSpPr>
        <p:spPr>
          <a:xfrm>
            <a:off x="4038600" y="6356350"/>
            <a:ext cx="4114800" cy="365125"/>
          </a:xfrm>
          <a:prstGeom prst="rect">
            <a:avLst/>
          </a:prstGeom>
        </p:spPr>
        <p:txBody>
          <a:bodyPr/>
          <a:lstStyle/>
          <a:p>
            <a:endParaRPr lang="de-DE"/>
          </a:p>
        </p:txBody>
      </p:sp>
      <p:sp>
        <p:nvSpPr>
          <p:cNvPr id="7" name="Foliennummernplatzhalter 6"/>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217286145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a:xfrm>
            <a:off x="838200" y="365125"/>
            <a:ext cx="10515600" cy="1325563"/>
          </a:xfrm>
          <a:prstGeom prst="rect">
            <a:avLst/>
          </a:prstGeom>
        </p:spPr>
        <p:txBody>
          <a:bodyPr/>
          <a:lstStyle/>
          <a:p>
            <a:r>
              <a:rPr lang="de-DE"/>
              <a:t>Titelmasterformat durch Klicken bearbeiten</a:t>
            </a:r>
          </a:p>
        </p:txBody>
      </p:sp>
      <p:sp>
        <p:nvSpPr>
          <p:cNvPr id="3" name="Vertikaler Textplatzhalter 2"/>
          <p:cNvSpPr>
            <a:spLocks noGrp="1"/>
          </p:cNvSpPr>
          <p:nvPr>
            <p:ph type="body" orient="vert" idx="1"/>
          </p:nvPr>
        </p:nvSpPr>
        <p:spPr>
          <a:xfrm>
            <a:off x="838200" y="1825625"/>
            <a:ext cx="10515600" cy="4351338"/>
          </a:xfrm>
          <a:prstGeom prst="rect">
            <a:avLst/>
          </a:prstGeom>
        </p:spPr>
        <p:txBody>
          <a:bodyPr vert="eaVert"/>
          <a:lstStyle/>
          <a:p>
            <a:pPr lvl="0"/>
            <a:r>
              <a:rPr lang="de-DE"/>
              <a:t>Textmasterformat bearbeiten</a:t>
            </a:r>
          </a:p>
          <a:p>
            <a:pPr lvl="1"/>
            <a:r>
              <a:rPr lang="de-DE"/>
              <a:t>Zweite Ebene</a:t>
            </a:r>
          </a:p>
          <a:p>
            <a:pPr lvl="2"/>
            <a:r>
              <a:rPr lang="de-DE"/>
              <a:t>Dritte Ebene</a:t>
            </a:r>
          </a:p>
          <a:p>
            <a:pPr lvl="3"/>
            <a:r>
              <a:rPr lang="de-DE"/>
              <a:t>Vierte Ebene</a:t>
            </a:r>
          </a:p>
          <a:p>
            <a:pPr lvl="4"/>
            <a:r>
              <a:rPr lang="de-DE"/>
              <a:t>Fünfte Ebene</a:t>
            </a:r>
          </a:p>
        </p:txBody>
      </p:sp>
      <p:sp>
        <p:nvSpPr>
          <p:cNvPr id="4" name="Datumsplatzhalter 3"/>
          <p:cNvSpPr>
            <a:spLocks noGrp="1"/>
          </p:cNvSpPr>
          <p:nvPr>
            <p:ph type="dt" sz="half" idx="10"/>
          </p:nvPr>
        </p:nvSpPr>
        <p:spPr>
          <a:xfrm>
            <a:off x="838200" y="6356350"/>
            <a:ext cx="2743200" cy="365125"/>
          </a:xfrm>
          <a:prstGeom prst="rect">
            <a:avLst/>
          </a:prstGeom>
        </p:spPr>
        <p:txBody>
          <a:bodyPr/>
          <a:lstStyle/>
          <a:p>
            <a:endParaRPr lang="de-DE"/>
          </a:p>
        </p:txBody>
      </p:sp>
      <p:sp>
        <p:nvSpPr>
          <p:cNvPr id="5" name="Fußzeilenplatzhalter 4"/>
          <p:cNvSpPr>
            <a:spLocks noGrp="1"/>
          </p:cNvSpPr>
          <p:nvPr>
            <p:ph type="ftr" sz="quarter" idx="11"/>
          </p:nvPr>
        </p:nvSpPr>
        <p:spPr>
          <a:xfrm>
            <a:off x="4038600" y="6356350"/>
            <a:ext cx="4114800" cy="365125"/>
          </a:xfrm>
          <a:prstGeom prst="rect">
            <a:avLst/>
          </a:prstGeom>
        </p:spPr>
        <p:txBody>
          <a:bodyPr/>
          <a:lstStyle/>
          <a:p>
            <a:endParaRPr lang="de-DE"/>
          </a:p>
        </p:txBody>
      </p:sp>
      <p:sp>
        <p:nvSpPr>
          <p:cNvPr id="6" name="Foliennummernplatzhalter 5"/>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48926714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8724900" y="365125"/>
            <a:ext cx="2628900" cy="5811838"/>
          </a:xfrm>
          <a:prstGeom prst="rect">
            <a:avLst/>
          </a:prstGeom>
        </p:spPr>
        <p:txBody>
          <a:bodyPr vert="eaVert"/>
          <a:lstStyle/>
          <a:p>
            <a:r>
              <a:rPr lang="de-DE"/>
              <a:t>Titelmasterformat durch Klicken bearbeiten</a:t>
            </a:r>
          </a:p>
        </p:txBody>
      </p:sp>
      <p:sp>
        <p:nvSpPr>
          <p:cNvPr id="3" name="Vertikaler Textplatzhalter 2"/>
          <p:cNvSpPr>
            <a:spLocks noGrp="1"/>
          </p:cNvSpPr>
          <p:nvPr>
            <p:ph type="body" orient="vert" idx="1"/>
          </p:nvPr>
        </p:nvSpPr>
        <p:spPr>
          <a:xfrm>
            <a:off x="838200" y="365125"/>
            <a:ext cx="7734300" cy="5811838"/>
          </a:xfrm>
          <a:prstGeom prst="rect">
            <a:avLst/>
          </a:prstGeom>
        </p:spPr>
        <p:txBody>
          <a:bodyPr vert="eaVert"/>
          <a:lstStyle/>
          <a:p>
            <a:pPr lvl="0"/>
            <a:r>
              <a:rPr lang="de-DE"/>
              <a:t>Textmasterformat bearbeiten</a:t>
            </a:r>
          </a:p>
          <a:p>
            <a:pPr lvl="1"/>
            <a:r>
              <a:rPr lang="de-DE"/>
              <a:t>Zweite Ebene</a:t>
            </a:r>
          </a:p>
          <a:p>
            <a:pPr lvl="2"/>
            <a:r>
              <a:rPr lang="de-DE"/>
              <a:t>Dritte Ebene</a:t>
            </a:r>
          </a:p>
          <a:p>
            <a:pPr lvl="3"/>
            <a:r>
              <a:rPr lang="de-DE"/>
              <a:t>Vierte Ebene</a:t>
            </a:r>
          </a:p>
          <a:p>
            <a:pPr lvl="4"/>
            <a:r>
              <a:rPr lang="de-DE"/>
              <a:t>Fünfte Ebene</a:t>
            </a:r>
          </a:p>
        </p:txBody>
      </p:sp>
      <p:sp>
        <p:nvSpPr>
          <p:cNvPr id="4" name="Datumsplatzhalter 3"/>
          <p:cNvSpPr>
            <a:spLocks noGrp="1"/>
          </p:cNvSpPr>
          <p:nvPr>
            <p:ph type="dt" sz="half" idx="10"/>
          </p:nvPr>
        </p:nvSpPr>
        <p:spPr>
          <a:xfrm>
            <a:off x="838200" y="6356350"/>
            <a:ext cx="2743200" cy="365125"/>
          </a:xfrm>
          <a:prstGeom prst="rect">
            <a:avLst/>
          </a:prstGeom>
        </p:spPr>
        <p:txBody>
          <a:bodyPr/>
          <a:lstStyle/>
          <a:p>
            <a:endParaRPr lang="de-DE"/>
          </a:p>
        </p:txBody>
      </p:sp>
      <p:sp>
        <p:nvSpPr>
          <p:cNvPr id="5" name="Fußzeilenplatzhalter 4"/>
          <p:cNvSpPr>
            <a:spLocks noGrp="1"/>
          </p:cNvSpPr>
          <p:nvPr>
            <p:ph type="ftr" sz="quarter" idx="11"/>
          </p:nvPr>
        </p:nvSpPr>
        <p:spPr>
          <a:xfrm>
            <a:off x="4038600" y="6356350"/>
            <a:ext cx="4114800" cy="365125"/>
          </a:xfrm>
          <a:prstGeom prst="rect">
            <a:avLst/>
          </a:prstGeom>
        </p:spPr>
        <p:txBody>
          <a:bodyPr/>
          <a:lstStyle/>
          <a:p>
            <a:endParaRPr lang="de-DE"/>
          </a:p>
        </p:txBody>
      </p:sp>
      <p:sp>
        <p:nvSpPr>
          <p:cNvPr id="6" name="Foliennummernplatzhalter 5"/>
          <p:cNvSpPr>
            <a:spLocks noGrp="1"/>
          </p:cNvSpPr>
          <p:nvPr>
            <p:ph type="sldNum" sz="quarter" idx="12"/>
          </p:nvPr>
        </p:nvSpPr>
        <p:spPr/>
        <p:txBody>
          <a:bodyPr/>
          <a:lstStyle/>
          <a:p>
            <a:fld id="{3C93B0DF-7282-452A-9649-E5B5B0F64BF8}" type="slidenum">
              <a:rPr lang="de-DE" smtClean="0"/>
              <a:t>‹Nr.›</a:t>
            </a:fld>
            <a:endParaRPr lang="de-DE"/>
          </a:p>
        </p:txBody>
      </p:sp>
    </p:spTree>
    <p:extLst>
      <p:ext uri="{BB962C8B-B14F-4D97-AF65-F5344CB8AC3E}">
        <p14:creationId xmlns:p14="http://schemas.microsoft.com/office/powerpoint/2010/main" val="314330193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6" name="Foliennummernplatzhalt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C93B0DF-7282-452A-9649-E5B5B0F64BF8}" type="slidenum">
              <a:rPr lang="de-DE" smtClean="0"/>
              <a:t>‹Nr.›</a:t>
            </a:fld>
            <a:endParaRPr lang="de-DE"/>
          </a:p>
        </p:txBody>
      </p:sp>
    </p:spTree>
    <p:extLst>
      <p:ext uri="{BB962C8B-B14F-4D97-AF65-F5344CB8AC3E}">
        <p14:creationId xmlns:p14="http://schemas.microsoft.com/office/powerpoint/2010/main" val="3425330618"/>
      </p:ext>
    </p:extLst>
  </p:cSld>
  <p:clrMap bg1="lt1" tx1="dk1" bg2="lt2" tx2="dk2" accent1="accent1" accent2="accent2" accent3="accent3" accent4="accent4" accent5="accent5" accent6="accent6" hlink="hlink" folHlink="folHlink"/>
  <p:sldLayoutIdLst>
    <p:sldLayoutId id="2147483679" r:id="rId1"/>
    <p:sldLayoutId id="2147483678" r:id="rId2"/>
    <p:sldLayoutId id="2147483674" r:id="rId3"/>
    <p:sldLayoutId id="2147483671" r:id="rId4"/>
    <p:sldLayoutId id="2147483662" r:id="rId5"/>
    <p:sldLayoutId id="2147483668" r:id="rId6"/>
    <p:sldLayoutId id="2147483669" r:id="rId7"/>
    <p:sldLayoutId id="2147483670" r:id="rId8"/>
    <p:sldLayoutId id="2147483672" r:id="rId9"/>
    <p:sldLayoutId id="2147483650" r:id="rId10"/>
    <p:sldLayoutId id="2147483651" r:id="rId11"/>
    <p:sldLayoutId id="2147483652" r:id="rId12"/>
    <p:sldLayoutId id="2147483653" r:id="rId13"/>
    <p:sldLayoutId id="2147483654" r:id="rId14"/>
    <p:sldLayoutId id="2147483656" r:id="rId15"/>
    <p:sldLayoutId id="2147483657" r:id="rId16"/>
    <p:sldLayoutId id="2147483658" r:id="rId17"/>
    <p:sldLayoutId id="2147483659" r:id="rId18"/>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9.xml"/></Relationships>
</file>

<file path=ppt/slides/_rels/slide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10.xml"/><Relationship Id="rId5" Type="http://schemas.openxmlformats.org/officeDocument/2006/relationships/image" Target="../media/image12.png"/><Relationship Id="rId4" Type="http://schemas.openxmlformats.org/officeDocument/2006/relationships/image" Target="../media/image11.png"/></Relationships>
</file>

<file path=ppt/slides/_rels/slide6.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10.xml"/></Relationships>
</file>

<file path=ppt/slides/_rels/slide7.xml.rels><?xml version="1.0" encoding="UTF-8" standalone="yes"?>
<Relationships xmlns="http://schemas.openxmlformats.org/package/2006/relationships"><Relationship Id="rId2" Type="http://schemas.openxmlformats.org/officeDocument/2006/relationships/chart" Target="../charts/chart2.xml"/><Relationship Id="rId1" Type="http://schemas.openxmlformats.org/officeDocument/2006/relationships/slideLayout" Target="../slideLayouts/slideLayout10.xml"/></Relationships>
</file>

<file path=ppt/slides/_rels/slide8.xml.rels><?xml version="1.0" encoding="UTF-8" standalone="yes"?>
<Relationships xmlns="http://schemas.openxmlformats.org/package/2006/relationships"><Relationship Id="rId2" Type="http://schemas.openxmlformats.org/officeDocument/2006/relationships/chart" Target="../charts/chart3.xml"/><Relationship Id="rId1" Type="http://schemas.openxmlformats.org/officeDocument/2006/relationships/slideLayout" Target="../slideLayouts/slideLayout10.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11.xml.rels><?xml version="1.0" encoding="UTF-8" standalone="yes"?>
<Relationships xmlns="http://schemas.openxmlformats.org/package/2006/relationships"><Relationship Id="rId2" Type="http://schemas.openxmlformats.org/officeDocument/2006/relationships/chart" Target="../charts/chart4.xml"/><Relationship Id="rId1" Type="http://schemas.openxmlformats.org/officeDocument/2006/relationships/slideLayout" Target="../slideLayouts/slideLayout10.xml"/></Relationships>
</file>

<file path=ppt/slides/_rels/slide12.xml.rels><?xml version="1.0" encoding="UTF-8" standalone="yes"?>
<Relationships xmlns="http://schemas.openxmlformats.org/package/2006/relationships"><Relationship Id="rId2" Type="http://schemas.openxmlformats.org/officeDocument/2006/relationships/chart" Target="../charts/chart5.xml"/><Relationship Id="rId1" Type="http://schemas.openxmlformats.org/officeDocument/2006/relationships/slideLayout" Target="../slideLayouts/slideLayout10.xml"/></Relationships>
</file>

<file path=ppt/slides/_rels/slide13.xml.rels><?xml version="1.0" encoding="UTF-8" standalone="yes"?>
<Relationships xmlns="http://schemas.openxmlformats.org/package/2006/relationships"><Relationship Id="rId2" Type="http://schemas.openxmlformats.org/officeDocument/2006/relationships/chart" Target="../charts/chart6.xml"/><Relationship Id="rId1" Type="http://schemas.openxmlformats.org/officeDocument/2006/relationships/slideLayout" Target="../slideLayouts/slideLayout10.xml"/></Relationships>
</file>

<file path=ppt/slides/_rels/slide14.xml.rels><?xml version="1.0" encoding="UTF-8" standalone="yes"?>
<Relationships xmlns="http://schemas.openxmlformats.org/package/2006/relationships"><Relationship Id="rId2" Type="http://schemas.openxmlformats.org/officeDocument/2006/relationships/chart" Target="../charts/chart7.xml"/><Relationship Id="rId1" Type="http://schemas.openxmlformats.org/officeDocument/2006/relationships/slideLayout" Target="../slideLayouts/slideLayout10.xml"/></Relationships>
</file>

<file path=ppt/slides/_rels/slide15.xml.rels><?xml version="1.0" encoding="UTF-8" standalone="yes"?>
<Relationships xmlns="http://schemas.openxmlformats.org/package/2006/relationships"><Relationship Id="rId2" Type="http://schemas.openxmlformats.org/officeDocument/2006/relationships/chart" Target="../charts/chart8.xml"/><Relationship Id="rId1" Type="http://schemas.openxmlformats.org/officeDocument/2006/relationships/slideLayout" Target="../slideLayouts/slideLayout10.xml"/></Relationships>
</file>

<file path=ppt/slides/_rels/slide16.xml.rels><?xml version="1.0" encoding="UTF-8" standalone="yes"?>
<Relationships xmlns="http://schemas.openxmlformats.org/package/2006/relationships"><Relationship Id="rId8" Type="http://schemas.openxmlformats.org/officeDocument/2006/relationships/image" Target="../media/image18.png"/><Relationship Id="rId13" Type="http://schemas.openxmlformats.org/officeDocument/2006/relationships/image" Target="../media/image23.png"/><Relationship Id="rId18" Type="http://schemas.openxmlformats.org/officeDocument/2006/relationships/image" Target="../media/image28.png"/><Relationship Id="rId3" Type="http://schemas.openxmlformats.org/officeDocument/2006/relationships/image" Target="../media/image14.png"/><Relationship Id="rId7" Type="http://schemas.openxmlformats.org/officeDocument/2006/relationships/image" Target="../media/image17.png"/><Relationship Id="rId12" Type="http://schemas.openxmlformats.org/officeDocument/2006/relationships/image" Target="../media/image22.png"/><Relationship Id="rId17" Type="http://schemas.openxmlformats.org/officeDocument/2006/relationships/image" Target="../media/image27.png"/><Relationship Id="rId2" Type="http://schemas.openxmlformats.org/officeDocument/2006/relationships/image" Target="../media/image13.png"/><Relationship Id="rId16" Type="http://schemas.openxmlformats.org/officeDocument/2006/relationships/image" Target="../media/image26.png"/><Relationship Id="rId1" Type="http://schemas.openxmlformats.org/officeDocument/2006/relationships/slideLayout" Target="../slideLayouts/slideLayout10.xml"/><Relationship Id="rId6" Type="http://schemas.openxmlformats.org/officeDocument/2006/relationships/image" Target="../media/image16.png"/><Relationship Id="rId11" Type="http://schemas.openxmlformats.org/officeDocument/2006/relationships/image" Target="../media/image21.png"/><Relationship Id="rId5" Type="http://schemas.openxmlformats.org/officeDocument/2006/relationships/image" Target="../media/image15.png"/><Relationship Id="rId15" Type="http://schemas.openxmlformats.org/officeDocument/2006/relationships/image" Target="../media/image25.png"/><Relationship Id="rId10" Type="http://schemas.openxmlformats.org/officeDocument/2006/relationships/image" Target="../media/image20.png"/><Relationship Id="rId19" Type="http://schemas.openxmlformats.org/officeDocument/2006/relationships/image" Target="../media/image29.png"/><Relationship Id="rId4" Type="http://schemas.microsoft.com/office/2007/relationships/hdphoto" Target="../media/hdphoto1.wdp"/><Relationship Id="rId9" Type="http://schemas.openxmlformats.org/officeDocument/2006/relationships/image" Target="../media/image19.png"/><Relationship Id="rId14" Type="http://schemas.openxmlformats.org/officeDocument/2006/relationships/image" Target="../media/image24.png"/></Relationships>
</file>

<file path=ppt/slides/_rels/slide17.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30.PNG"/><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eg"/><Relationship Id="rId1" Type="http://schemas.openxmlformats.org/officeDocument/2006/relationships/slideLayout" Target="../slideLayouts/slideLayout7.xml"/><Relationship Id="rId4" Type="http://schemas.openxmlformats.org/officeDocument/2006/relationships/image" Target="../media/image34.tiff"/></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9.xml"/></Relationships>
</file>

<file path=ppt/slides/_rels/slide20.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5.png"/><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3" Type="http://schemas.openxmlformats.org/officeDocument/2006/relationships/image" Target="../media/image38.gif"/><Relationship Id="rId2" Type="http://schemas.openxmlformats.org/officeDocument/2006/relationships/image" Target="../media/image37.gif"/><Relationship Id="rId1" Type="http://schemas.openxmlformats.org/officeDocument/2006/relationships/slideLayout" Target="../slideLayouts/slideLayout4.xml"/><Relationship Id="rId4" Type="http://schemas.openxmlformats.org/officeDocument/2006/relationships/image" Target="../media/image39.gif"/></Relationships>
</file>

<file path=ppt/slides/_rels/slide22.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9.xml"/></Relationships>
</file>

<file path=ppt/slides/_rels/slide23.xml.rels><?xml version="1.0" encoding="UTF-8" standalone="yes"?>
<Relationships xmlns="http://schemas.openxmlformats.org/package/2006/relationships"><Relationship Id="rId2" Type="http://schemas.openxmlformats.org/officeDocument/2006/relationships/image" Target="../media/image41.jpg"/><Relationship Id="rId1" Type="http://schemas.openxmlformats.org/officeDocument/2006/relationships/slideLayout" Target="../slideLayouts/slideLayout10.xml"/></Relationships>
</file>

<file path=ppt/slides/_rels/slide24.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1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el 3"/>
          <p:cNvSpPr>
            <a:spLocks noGrp="1"/>
          </p:cNvSpPr>
          <p:nvPr>
            <p:ph type="ctrTitle"/>
          </p:nvPr>
        </p:nvSpPr>
        <p:spPr>
          <a:xfrm>
            <a:off x="4940300" y="2638594"/>
            <a:ext cx="7781089" cy="807067"/>
          </a:xfrm>
        </p:spPr>
        <p:txBody>
          <a:bodyPr/>
          <a:lstStyle/>
          <a:p>
            <a:r>
              <a:rPr lang="de-DE" b="1" dirty="0">
                <a:solidFill>
                  <a:srgbClr val="195D23"/>
                </a:solidFill>
              </a:rPr>
              <a:t>Standortprofil Straelen</a:t>
            </a:r>
          </a:p>
        </p:txBody>
      </p:sp>
      <p:sp>
        <p:nvSpPr>
          <p:cNvPr id="6" name="Untertitel 5"/>
          <p:cNvSpPr>
            <a:spLocks noGrp="1"/>
          </p:cNvSpPr>
          <p:nvPr>
            <p:ph type="subTitle" idx="1"/>
          </p:nvPr>
        </p:nvSpPr>
        <p:spPr>
          <a:prstGeom prst="rect">
            <a:avLst/>
          </a:prstGeom>
        </p:spPr>
        <p:txBody>
          <a:bodyPr/>
          <a:lstStyle/>
          <a:p>
            <a:r>
              <a:rPr lang="de-DE" dirty="0">
                <a:solidFill>
                  <a:srgbClr val="92D050"/>
                </a:solidFill>
              </a:rPr>
              <a:t>Zahlen, Daten &amp; Fakten</a:t>
            </a:r>
          </a:p>
        </p:txBody>
      </p:sp>
    </p:spTree>
    <p:extLst>
      <p:ext uri="{BB962C8B-B14F-4D97-AF65-F5344CB8AC3E}">
        <p14:creationId xmlns:p14="http://schemas.microsoft.com/office/powerpoint/2010/main" val="75861364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extplatzhalter 8"/>
          <p:cNvSpPr>
            <a:spLocks noGrp="1"/>
          </p:cNvSpPr>
          <p:nvPr>
            <p:ph type="body" sz="quarter" idx="13"/>
          </p:nvPr>
        </p:nvSpPr>
        <p:spPr>
          <a:xfrm>
            <a:off x="5534025" y="1323903"/>
            <a:ext cx="6619873" cy="4707009"/>
          </a:xfrm>
        </p:spPr>
        <p:txBody>
          <a:bodyPr numCol="2"/>
          <a:lstStyle/>
          <a:p>
            <a:pPr marL="342900" indent="-342900">
              <a:buFont typeface="+mj-lt"/>
              <a:buAutoNum type="arabicPeriod"/>
            </a:pPr>
            <a:r>
              <a:rPr lang="de-DE" sz="1400" dirty="0"/>
              <a:t>Die Grüne Couch</a:t>
            </a:r>
          </a:p>
          <a:p>
            <a:pPr marL="342900" indent="-342900">
              <a:buFont typeface="+mj-lt"/>
              <a:buAutoNum type="arabicPeriod"/>
            </a:pPr>
            <a:r>
              <a:rPr lang="de-DE" sz="1400" dirty="0"/>
              <a:t>Die Eckdaten</a:t>
            </a:r>
          </a:p>
          <a:p>
            <a:pPr marL="342900" indent="-342900">
              <a:buFont typeface="+mj-lt"/>
              <a:buAutoNum type="arabicPeriod"/>
            </a:pPr>
            <a:r>
              <a:rPr lang="de-DE" sz="1400" dirty="0"/>
              <a:t>Verkehrsanbindung</a:t>
            </a:r>
          </a:p>
          <a:p>
            <a:pPr marL="342900" indent="-342900">
              <a:buFont typeface="+mj-lt"/>
              <a:buAutoNum type="arabicPeriod"/>
            </a:pPr>
            <a:r>
              <a:rPr lang="de-DE" sz="1400" dirty="0"/>
              <a:t>Bevölkerungsentwicklung</a:t>
            </a:r>
          </a:p>
          <a:p>
            <a:pPr marL="342900" indent="-342900">
              <a:buFont typeface="+mj-lt"/>
              <a:buAutoNum type="arabicPeriod"/>
            </a:pPr>
            <a:r>
              <a:rPr lang="de-DE" sz="1400" dirty="0"/>
              <a:t>Sozialversicherungspflichtig Beschäftigte</a:t>
            </a:r>
          </a:p>
          <a:p>
            <a:pPr marL="342900" indent="-342900">
              <a:buFont typeface="+mj-lt"/>
              <a:buAutoNum type="arabicPeriod"/>
            </a:pPr>
            <a:r>
              <a:rPr lang="de-DE" sz="1400" dirty="0"/>
              <a:t>Arbeitsplatzdichte</a:t>
            </a:r>
          </a:p>
          <a:p>
            <a:pPr marL="342900" indent="-342900">
              <a:buFont typeface="+mj-lt"/>
              <a:buAutoNum type="arabicPeriod"/>
            </a:pPr>
            <a:r>
              <a:rPr lang="de-DE" sz="1400" dirty="0"/>
              <a:t>Entwicklung der verfügbaren Einkommen</a:t>
            </a:r>
          </a:p>
          <a:p>
            <a:pPr marL="342900" indent="-342900">
              <a:buFont typeface="+mj-lt"/>
              <a:buAutoNum type="arabicPeriod"/>
            </a:pPr>
            <a:r>
              <a:rPr lang="de-DE" sz="1400" dirty="0"/>
              <a:t>Arbeitslosenquote im Agenturbezirk Geldern</a:t>
            </a:r>
          </a:p>
          <a:p>
            <a:pPr marL="342900" indent="-342900">
              <a:buFont typeface="+mj-lt"/>
              <a:buAutoNum type="arabicPeriod"/>
            </a:pPr>
            <a:r>
              <a:rPr lang="de-DE" sz="1400" dirty="0"/>
              <a:t>Pendlersaldo</a:t>
            </a:r>
          </a:p>
          <a:p>
            <a:pPr marL="342900" indent="-342900">
              <a:buFont typeface="+mj-lt"/>
              <a:buAutoNum type="arabicPeriod"/>
            </a:pPr>
            <a:r>
              <a:rPr lang="de-DE" sz="1400" dirty="0"/>
              <a:t>Gewerbesteuerhebesätze</a:t>
            </a:r>
          </a:p>
          <a:p>
            <a:pPr marL="342900" indent="-342900">
              <a:buFont typeface="+mj-lt"/>
              <a:buAutoNum type="arabicPeriod"/>
            </a:pPr>
            <a:r>
              <a:rPr lang="de-DE" sz="1400" dirty="0"/>
              <a:t>Grundsteuerhebesätze</a:t>
            </a:r>
          </a:p>
          <a:p>
            <a:pPr marL="342900" indent="-342900">
              <a:buFont typeface="+mj-lt"/>
              <a:buAutoNum type="arabicPeriod"/>
            </a:pPr>
            <a:endParaRPr lang="de-DE" sz="1400" dirty="0"/>
          </a:p>
          <a:p>
            <a:pPr marL="0" indent="0">
              <a:buNone/>
            </a:pPr>
            <a:endParaRPr lang="de-DE" sz="1400" dirty="0"/>
          </a:p>
          <a:p>
            <a:pPr marL="342900" indent="-342900">
              <a:buFont typeface="+mj-lt"/>
              <a:buAutoNum type="arabicPeriod" startAt="11"/>
            </a:pPr>
            <a:endParaRPr lang="de-DE" sz="1400" dirty="0"/>
          </a:p>
          <a:p>
            <a:pPr marL="342900" indent="-342900">
              <a:buFont typeface="+mj-lt"/>
              <a:buAutoNum type="arabicPeriod" startAt="11"/>
            </a:pPr>
            <a:endParaRPr lang="de-DE" sz="1400" dirty="0"/>
          </a:p>
          <a:p>
            <a:pPr marL="342900" indent="-342900">
              <a:buFont typeface="+mj-lt"/>
              <a:buAutoNum type="arabicPeriod" startAt="11"/>
            </a:pPr>
            <a:endParaRPr lang="de-DE" sz="1400" dirty="0"/>
          </a:p>
          <a:p>
            <a:pPr marL="342900" indent="-342900">
              <a:buFont typeface="+mj-lt"/>
              <a:buAutoNum type="arabicPeriod" startAt="12"/>
            </a:pPr>
            <a:r>
              <a:rPr lang="de-DE" sz="1400" dirty="0"/>
              <a:t>Steuereinnahmekraft</a:t>
            </a:r>
          </a:p>
          <a:p>
            <a:pPr marL="342900" indent="-342900">
              <a:buFont typeface="+mj-lt"/>
              <a:buAutoNum type="arabicPeriod" startAt="12"/>
            </a:pPr>
            <a:r>
              <a:rPr lang="de-DE" sz="1400" dirty="0"/>
              <a:t>Kaufkraftindex</a:t>
            </a:r>
          </a:p>
          <a:p>
            <a:pPr marL="342900" indent="-342900">
              <a:buFont typeface="+mj-lt"/>
              <a:buAutoNum type="arabicPeriod" startAt="12"/>
            </a:pPr>
            <a:r>
              <a:rPr lang="de-DE" sz="1400" dirty="0"/>
              <a:t>Einzelhandelszentralität</a:t>
            </a:r>
          </a:p>
          <a:p>
            <a:pPr marL="342900" indent="-342900">
              <a:buFont typeface="+mj-lt"/>
              <a:buAutoNum type="arabicPeriod" startAt="12"/>
            </a:pPr>
            <a:r>
              <a:rPr lang="de-DE" sz="1400" dirty="0"/>
              <a:t>Große Wirtschaftskraft</a:t>
            </a:r>
          </a:p>
          <a:p>
            <a:pPr marL="342900" indent="-342900">
              <a:buFont typeface="+mj-lt"/>
              <a:buAutoNum type="arabicPeriod" startAt="12"/>
            </a:pPr>
            <a:r>
              <a:rPr lang="de-DE" sz="1400" dirty="0"/>
              <a:t>Wichtige Gewerbegebiete</a:t>
            </a:r>
          </a:p>
          <a:p>
            <a:pPr marL="342900" indent="-342900">
              <a:buFont typeface="+mj-lt"/>
              <a:buAutoNum type="arabicPeriod" startAt="12"/>
            </a:pPr>
            <a:r>
              <a:rPr lang="de-DE" sz="1400" dirty="0"/>
              <a:t>Wichtig für Straelen: Gartenbau und Agrobusiness</a:t>
            </a:r>
          </a:p>
          <a:p>
            <a:pPr marL="342900" indent="-342900">
              <a:buFont typeface="+mj-lt"/>
              <a:buAutoNum type="arabicPeriod" startAt="12"/>
            </a:pPr>
            <a:r>
              <a:rPr lang="de-DE" sz="1400" dirty="0"/>
              <a:t>Kommunalranking 2020</a:t>
            </a:r>
          </a:p>
          <a:p>
            <a:pPr marL="342900" indent="-342900">
              <a:buFont typeface="+mj-lt"/>
              <a:buAutoNum type="arabicPeriod" startAt="12"/>
            </a:pPr>
            <a:r>
              <a:rPr lang="de-DE" sz="1400" dirty="0"/>
              <a:t>Stadt der kurzen Wege</a:t>
            </a:r>
          </a:p>
          <a:p>
            <a:pPr marL="342900" indent="-342900">
              <a:buFont typeface="+mj-lt"/>
              <a:buAutoNum type="arabicPeriod" startAt="12"/>
            </a:pPr>
            <a:r>
              <a:rPr lang="de-DE" sz="1400" dirty="0"/>
              <a:t>Straelen hat viel zu bieten…</a:t>
            </a:r>
          </a:p>
          <a:p>
            <a:pPr marL="0" indent="0">
              <a:buNone/>
            </a:pPr>
            <a:endParaRPr lang="de-DE" sz="1400" dirty="0"/>
          </a:p>
          <a:p>
            <a:endParaRPr lang="de-DE" sz="1400" dirty="0"/>
          </a:p>
          <a:p>
            <a:endParaRPr lang="de-DE" sz="1400" dirty="0"/>
          </a:p>
          <a:p>
            <a:endParaRPr lang="de-DE" dirty="0"/>
          </a:p>
          <a:p>
            <a:endParaRPr lang="de-DE" dirty="0"/>
          </a:p>
          <a:p>
            <a:endParaRPr lang="de-DE" dirty="0"/>
          </a:p>
        </p:txBody>
      </p:sp>
      <p:sp>
        <p:nvSpPr>
          <p:cNvPr id="10" name="Textfeld 9"/>
          <p:cNvSpPr txBox="1"/>
          <p:nvPr/>
        </p:nvSpPr>
        <p:spPr>
          <a:xfrm>
            <a:off x="5534025" y="352135"/>
            <a:ext cx="6122555" cy="646331"/>
          </a:xfrm>
          <a:prstGeom prst="rect">
            <a:avLst/>
          </a:prstGeom>
          <a:noFill/>
        </p:spPr>
        <p:txBody>
          <a:bodyPr wrap="square" rtlCol="0">
            <a:spAutoFit/>
          </a:bodyPr>
          <a:lstStyle/>
          <a:p>
            <a:r>
              <a:rPr lang="de-DE" sz="3600" dirty="0"/>
              <a:t>Inhaltsverzeichnis</a:t>
            </a:r>
          </a:p>
        </p:txBody>
      </p:sp>
    </p:spTree>
    <p:extLst>
      <p:ext uri="{BB962C8B-B14F-4D97-AF65-F5344CB8AC3E}">
        <p14:creationId xmlns:p14="http://schemas.microsoft.com/office/powerpoint/2010/main" val="193511808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 name="Textplatzhalter 21"/>
          <p:cNvSpPr>
            <a:spLocks noGrp="1"/>
          </p:cNvSpPr>
          <p:nvPr>
            <p:ph type="body" sz="quarter" idx="15"/>
          </p:nvPr>
        </p:nvSpPr>
        <p:spPr>
          <a:xfrm>
            <a:off x="1822024" y="1261612"/>
            <a:ext cx="4095697" cy="4336459"/>
          </a:xfrm>
        </p:spPr>
        <p:txBody>
          <a:bodyPr anchor="t"/>
          <a:lstStyle/>
          <a:p>
            <a:pPr lvl="0"/>
            <a:r>
              <a:rPr lang="de-DE" sz="1800" dirty="0">
                <a:solidFill>
                  <a:prstClr val="black"/>
                </a:solidFill>
              </a:rPr>
              <a:t>Straelens Wahrzeichen - die überdimensionale, grasbewachsene Couch - ist Markenzeichen und Erkennungsmerkmal der Stadt. </a:t>
            </a:r>
          </a:p>
          <a:p>
            <a:pPr lvl="0"/>
            <a:r>
              <a:rPr lang="de-DE" sz="1800" dirty="0">
                <a:solidFill>
                  <a:prstClr val="black"/>
                </a:solidFill>
              </a:rPr>
              <a:t>Das hat seinen Grund: Der Wirtschaftsstandort ist geprägt durch die Branchen Agrobusiness, Nahrungsmittel- und Frischeproduktion, Gartenbau sowie Blumen- und Gemüsevermarktung. International agierende Unternehmen wie </a:t>
            </a:r>
            <a:r>
              <a:rPr lang="de-DE" sz="1800" dirty="0" err="1">
                <a:solidFill>
                  <a:prstClr val="black"/>
                </a:solidFill>
              </a:rPr>
              <a:t>bofrost</a:t>
            </a:r>
            <a:r>
              <a:rPr lang="de-DE" sz="1800" dirty="0">
                <a:solidFill>
                  <a:prstClr val="black"/>
                </a:solidFill>
              </a:rPr>
              <a:t>*, </a:t>
            </a:r>
            <a:r>
              <a:rPr lang="de-DE" sz="1800" dirty="0" err="1">
                <a:solidFill>
                  <a:prstClr val="black"/>
                </a:solidFill>
              </a:rPr>
              <a:t>Bonduelle</a:t>
            </a:r>
            <a:r>
              <a:rPr lang="de-DE" sz="1800" dirty="0">
                <a:solidFill>
                  <a:prstClr val="black"/>
                </a:solidFill>
              </a:rPr>
              <a:t>, Carl Kühne KG, </a:t>
            </a:r>
            <a:r>
              <a:rPr lang="de-DE" sz="1800" dirty="0" err="1">
                <a:solidFill>
                  <a:prstClr val="black"/>
                </a:solidFill>
              </a:rPr>
              <a:t>Landgard</a:t>
            </a:r>
            <a:r>
              <a:rPr lang="de-DE" sz="1800" dirty="0">
                <a:solidFill>
                  <a:prstClr val="black"/>
                </a:solidFill>
              </a:rPr>
              <a:t> oder </a:t>
            </a:r>
            <a:r>
              <a:rPr lang="de-DE" sz="1800" dirty="0" err="1">
                <a:solidFill>
                  <a:prstClr val="black"/>
                </a:solidFill>
              </a:rPr>
              <a:t>Veiling</a:t>
            </a:r>
            <a:r>
              <a:rPr lang="de-DE" sz="1800" dirty="0">
                <a:solidFill>
                  <a:prstClr val="black"/>
                </a:solidFill>
              </a:rPr>
              <a:t> Rhein-Maas haben hier, in Grenzlage zu den Niederlanden, ihren Standort.</a:t>
            </a:r>
          </a:p>
          <a:p>
            <a:endParaRPr lang="de-DE" dirty="0"/>
          </a:p>
        </p:txBody>
      </p:sp>
      <p:pic>
        <p:nvPicPr>
          <p:cNvPr id="29" name="Bildplatzhalter 28"/>
          <p:cNvPicPr>
            <a:picLocks noGrp="1" noChangeAspect="1"/>
          </p:cNvPicPr>
          <p:nvPr>
            <p:ph type="pic" sz="quarter" idx="4294967295"/>
          </p:nvPr>
        </p:nvPicPr>
        <p:blipFill>
          <a:blip r:embed="rId2">
            <a:extLst>
              <a:ext uri="{28A0092B-C50C-407E-A947-70E740481C1C}">
                <a14:useLocalDpi xmlns:a14="http://schemas.microsoft.com/office/drawing/2010/main" val="0"/>
              </a:ext>
            </a:extLst>
          </a:blip>
          <a:srcRect l="6446" r="6446"/>
          <a:stretch>
            <a:fillRect/>
          </a:stretch>
        </p:blipFill>
        <p:spPr>
          <a:xfrm>
            <a:off x="6286037" y="1253376"/>
            <a:ext cx="4686763" cy="4515125"/>
          </a:xfrm>
          <a:prstGeom prst="rect">
            <a:avLst/>
          </a:prstGeom>
        </p:spPr>
      </p:pic>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1</a:t>
            </a:r>
          </a:p>
        </p:txBody>
      </p:sp>
      <p:sp>
        <p:nvSpPr>
          <p:cNvPr id="10" name="Titel 4"/>
          <p:cNvSpPr>
            <a:spLocks noGrp="1"/>
          </p:cNvSpPr>
          <p:nvPr>
            <p:ph type="title"/>
          </p:nvPr>
        </p:nvSpPr>
        <p:spPr>
          <a:xfrm>
            <a:off x="1822024" y="280190"/>
            <a:ext cx="9818874" cy="797984"/>
          </a:xfrm>
        </p:spPr>
        <p:txBody>
          <a:bodyPr/>
          <a:lstStyle/>
          <a:p>
            <a:r>
              <a:rPr lang="de-DE" sz="3600" dirty="0">
                <a:latin typeface="+mn-lt"/>
              </a:rPr>
              <a:t>Die Grüne Couch</a:t>
            </a:r>
            <a:endParaRPr lang="de-DE" sz="2400" dirty="0">
              <a:latin typeface="+mn-lt"/>
            </a:endParaRPr>
          </a:p>
        </p:txBody>
      </p:sp>
      <p:sp>
        <p:nvSpPr>
          <p:cNvPr id="4" name="Textfeld 3"/>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Einleitung</a:t>
            </a:r>
          </a:p>
        </p:txBody>
      </p:sp>
    </p:spTree>
    <p:extLst>
      <p:ext uri="{BB962C8B-B14F-4D97-AF65-F5344CB8AC3E}">
        <p14:creationId xmlns:p14="http://schemas.microsoft.com/office/powerpoint/2010/main" val="9302710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platzhalter 1"/>
          <p:cNvSpPr>
            <a:spLocks noGrp="1"/>
          </p:cNvSpPr>
          <p:nvPr>
            <p:ph type="body" sz="quarter" idx="12"/>
          </p:nvPr>
        </p:nvSpPr>
        <p:spPr>
          <a:xfrm>
            <a:off x="7041724" y="1538490"/>
            <a:ext cx="3939702" cy="4086348"/>
          </a:xfrm>
          <a:prstGeom prst="rect">
            <a:avLst/>
          </a:prstGeom>
        </p:spPr>
        <p:txBody>
          <a:bodyPr wrap="square" tIns="108000" rIns="108000" bIns="108000" anchor="ctr">
            <a:spAutoFit/>
          </a:bodyPr>
          <a:lstStyle/>
          <a:p>
            <a:pPr lvl="0" defTabSz="457200">
              <a:lnSpc>
                <a:spcPts val="2500"/>
              </a:lnSpc>
              <a:buClr>
                <a:srgbClr val="2F9330"/>
              </a:buClr>
              <a:buSzPct val="80000"/>
            </a:pPr>
            <a:r>
              <a:rPr lang="de-DE" sz="1800" dirty="0"/>
              <a:t>Nordrhein-Westfalen</a:t>
            </a:r>
          </a:p>
          <a:p>
            <a:pPr lvl="0" defTabSz="457200">
              <a:lnSpc>
                <a:spcPts val="2500"/>
              </a:lnSpc>
              <a:buClr>
                <a:srgbClr val="2F9330"/>
              </a:buClr>
              <a:buSzPct val="80000"/>
            </a:pPr>
            <a:r>
              <a:rPr lang="de-DE" sz="1800" dirty="0"/>
              <a:t>Regierungsbezirk Düsseldorf</a:t>
            </a:r>
          </a:p>
          <a:p>
            <a:pPr lvl="0" defTabSz="457200">
              <a:lnSpc>
                <a:spcPts val="2500"/>
              </a:lnSpc>
              <a:buClr>
                <a:srgbClr val="2F9330"/>
              </a:buClr>
              <a:buSzPct val="80000"/>
            </a:pPr>
            <a:r>
              <a:rPr lang="de-DE" sz="1800" dirty="0"/>
              <a:t>Südlicher Teil des Kreises Kleve</a:t>
            </a:r>
          </a:p>
          <a:p>
            <a:pPr lvl="0" defTabSz="457200">
              <a:lnSpc>
                <a:spcPct val="100000"/>
              </a:lnSpc>
              <a:buClr>
                <a:srgbClr val="2F9330"/>
              </a:buClr>
              <a:buSzPct val="80000"/>
            </a:pPr>
            <a:r>
              <a:rPr lang="de-DE" sz="1800" dirty="0"/>
              <a:t>Grenzt an die Städte Geldern und Nettetal, die Gemeinden </a:t>
            </a:r>
            <a:r>
              <a:rPr lang="de-DE" sz="1800" dirty="0" err="1"/>
              <a:t>Wachtendonk</a:t>
            </a:r>
            <a:r>
              <a:rPr lang="de-DE" sz="1800" dirty="0"/>
              <a:t> und </a:t>
            </a:r>
            <a:r>
              <a:rPr lang="de-DE" sz="1800" dirty="0" err="1"/>
              <a:t>Kerken</a:t>
            </a:r>
            <a:r>
              <a:rPr lang="de-DE" sz="1800" dirty="0"/>
              <a:t> sowie die niederländische Stadt Venlo</a:t>
            </a:r>
          </a:p>
          <a:p>
            <a:pPr lvl="0" defTabSz="457200">
              <a:lnSpc>
                <a:spcPts val="2500"/>
              </a:lnSpc>
              <a:buClr>
                <a:srgbClr val="2F9330"/>
              </a:buClr>
              <a:buSzPct val="80000"/>
            </a:pPr>
            <a:r>
              <a:rPr lang="de-DE" sz="1800" dirty="0"/>
              <a:t>74km² groß</a:t>
            </a:r>
          </a:p>
          <a:p>
            <a:pPr lvl="0" defTabSz="457200">
              <a:lnSpc>
                <a:spcPts val="2500"/>
              </a:lnSpc>
              <a:buClr>
                <a:srgbClr val="2F9330"/>
              </a:buClr>
              <a:buSzPct val="80000"/>
            </a:pPr>
            <a:r>
              <a:rPr lang="de-DE" sz="1800" dirty="0"/>
              <a:t>Einwohnerzahl: 17.635 (2023)</a:t>
            </a:r>
          </a:p>
          <a:p>
            <a:pPr marL="0" indent="0">
              <a:buNone/>
            </a:pPr>
            <a:endParaRPr lang="de-DE" dirty="0">
              <a:solidFill>
                <a:srgbClr val="0C7E3F"/>
              </a:solidFill>
            </a:endParaRPr>
          </a:p>
        </p:txBody>
      </p:sp>
      <p:pic>
        <p:nvPicPr>
          <p:cNvPr id="4" name="Bildplatzhalter 3"/>
          <p:cNvPicPr>
            <a:picLocks noGrp="1" noChangeAspect="1"/>
          </p:cNvPicPr>
          <p:nvPr>
            <p:ph type="pic" sz="quarter" idx="11"/>
          </p:nvPr>
        </p:nvPicPr>
        <p:blipFill>
          <a:blip r:embed="rId2"/>
          <a:srcRect t="377" b="377"/>
          <a:stretch>
            <a:fillRect/>
          </a:stretch>
        </p:blipFill>
        <p:spPr>
          <a:xfrm>
            <a:off x="1822024" y="1538490"/>
            <a:ext cx="4122613" cy="3857973"/>
          </a:xfrm>
          <a:prstGeom prst="rect">
            <a:avLst/>
          </a:prstGeom>
        </p:spPr>
      </p:pic>
      <p:sp>
        <p:nvSpPr>
          <p:cNvPr id="3" name="Foliennummernplatzhalter 2"/>
          <p:cNvSpPr>
            <a:spLocks noGrp="1"/>
          </p:cNvSpPr>
          <p:nvPr>
            <p:ph type="sldNum" sz="quarter" idx="4294967295"/>
          </p:nvPr>
        </p:nvSpPr>
        <p:spPr>
          <a:xfrm>
            <a:off x="8610600" y="6356350"/>
            <a:ext cx="2743200" cy="365125"/>
          </a:xfrm>
        </p:spPr>
        <p:txBody>
          <a:bodyPr/>
          <a:lstStyle/>
          <a:p>
            <a:r>
              <a:rPr lang="de-DE" dirty="0">
                <a:solidFill>
                  <a:schemeClr val="bg1"/>
                </a:solidFill>
              </a:rPr>
              <a:t>2</a:t>
            </a:r>
          </a:p>
        </p:txBody>
      </p:sp>
      <p:sp>
        <p:nvSpPr>
          <p:cNvPr id="8" name="Titel 4"/>
          <p:cNvSpPr>
            <a:spLocks noGrp="1"/>
          </p:cNvSpPr>
          <p:nvPr>
            <p:ph type="title"/>
          </p:nvPr>
        </p:nvSpPr>
        <p:spPr>
          <a:xfrm>
            <a:off x="1822024" y="280190"/>
            <a:ext cx="9818874" cy="797984"/>
          </a:xfrm>
        </p:spPr>
        <p:txBody>
          <a:bodyPr/>
          <a:lstStyle/>
          <a:p>
            <a:r>
              <a:rPr lang="de-DE" sz="3600" dirty="0">
                <a:latin typeface="+mn-lt"/>
              </a:rPr>
              <a:t>Die Eckdaten zur Stadt</a:t>
            </a:r>
            <a:endParaRPr lang="de-DE" sz="2400" dirty="0">
              <a:latin typeface="+mn-lt"/>
            </a:endParaRPr>
          </a:p>
        </p:txBody>
      </p:sp>
      <p:sp>
        <p:nvSpPr>
          <p:cNvPr id="10" name="Textfeld 9"/>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Eckdaten</a:t>
            </a:r>
          </a:p>
        </p:txBody>
      </p:sp>
    </p:spTree>
    <p:extLst>
      <p:ext uri="{BB962C8B-B14F-4D97-AF65-F5344CB8AC3E}">
        <p14:creationId xmlns:p14="http://schemas.microsoft.com/office/powerpoint/2010/main" val="42759196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Inhaltsplatzhalter 12"/>
          <p:cNvPicPr>
            <a:picLocks noChangeAspect="1"/>
          </p:cNvPicPr>
          <p:nvPr/>
        </p:nvPicPr>
        <p:blipFill>
          <a:blip r:embed="rId2"/>
          <a:stretch>
            <a:fillRect/>
          </a:stretch>
        </p:blipFill>
        <p:spPr>
          <a:xfrm>
            <a:off x="1903495" y="1277897"/>
            <a:ext cx="555462" cy="532882"/>
          </a:xfrm>
          <a:prstGeom prst="rect">
            <a:avLst/>
          </a:prstGeom>
        </p:spPr>
      </p:pic>
      <p:sp>
        <p:nvSpPr>
          <p:cNvPr id="10" name="Textfeld 9"/>
          <p:cNvSpPr txBox="1"/>
          <p:nvPr/>
        </p:nvSpPr>
        <p:spPr>
          <a:xfrm>
            <a:off x="2520976" y="1255924"/>
            <a:ext cx="6880282" cy="646331"/>
          </a:xfrm>
          <a:prstGeom prst="rect">
            <a:avLst/>
          </a:prstGeom>
          <a:noFill/>
        </p:spPr>
        <p:txBody>
          <a:bodyPr wrap="square" rtlCol="0">
            <a:spAutoFit/>
          </a:bodyPr>
          <a:lstStyle/>
          <a:p>
            <a:pPr defTabSz="457200"/>
            <a:r>
              <a:rPr lang="de-DE" b="1" dirty="0">
                <a:solidFill>
                  <a:prstClr val="black"/>
                </a:solidFill>
              </a:rPr>
              <a:t>Verkehrsanbindung:</a:t>
            </a:r>
          </a:p>
          <a:p>
            <a:pPr defTabSz="457200"/>
            <a:r>
              <a:rPr lang="de-DE" dirty="0">
                <a:solidFill>
                  <a:prstClr val="black"/>
                </a:solidFill>
              </a:rPr>
              <a:t>A40 (5 km), A61 (13 km), B58, B221</a:t>
            </a:r>
          </a:p>
        </p:txBody>
      </p:sp>
      <p:pic>
        <p:nvPicPr>
          <p:cNvPr id="11" name="Grafik 10"/>
          <p:cNvPicPr>
            <a:picLocks noChangeAspect="1"/>
          </p:cNvPicPr>
          <p:nvPr/>
        </p:nvPicPr>
        <p:blipFill>
          <a:blip r:embed="rId3"/>
          <a:stretch>
            <a:fillRect/>
          </a:stretch>
        </p:blipFill>
        <p:spPr>
          <a:xfrm>
            <a:off x="1865114" y="2374506"/>
            <a:ext cx="602841" cy="612670"/>
          </a:xfrm>
          <a:prstGeom prst="rect">
            <a:avLst/>
          </a:prstGeom>
        </p:spPr>
      </p:pic>
      <p:sp>
        <p:nvSpPr>
          <p:cNvPr id="12" name="Textfeld 11"/>
          <p:cNvSpPr txBox="1"/>
          <p:nvPr/>
        </p:nvSpPr>
        <p:spPr>
          <a:xfrm>
            <a:off x="2520764" y="2336795"/>
            <a:ext cx="6675009" cy="646331"/>
          </a:xfrm>
          <a:prstGeom prst="rect">
            <a:avLst/>
          </a:prstGeom>
          <a:noFill/>
        </p:spPr>
        <p:txBody>
          <a:bodyPr wrap="square" rtlCol="0">
            <a:spAutoFit/>
          </a:bodyPr>
          <a:lstStyle/>
          <a:p>
            <a:pPr defTabSz="457200"/>
            <a:r>
              <a:rPr lang="de-DE" b="1" dirty="0">
                <a:solidFill>
                  <a:prstClr val="black"/>
                </a:solidFill>
              </a:rPr>
              <a:t>Bahnstationen:</a:t>
            </a:r>
          </a:p>
          <a:p>
            <a:pPr defTabSz="457200"/>
            <a:r>
              <a:rPr lang="de-DE" dirty="0">
                <a:solidFill>
                  <a:prstClr val="black"/>
                </a:solidFill>
              </a:rPr>
              <a:t>Venlo (10 km), Geldern (10 km)</a:t>
            </a:r>
          </a:p>
        </p:txBody>
      </p:sp>
      <p:pic>
        <p:nvPicPr>
          <p:cNvPr id="13" name="Grafik 12"/>
          <p:cNvPicPr>
            <a:picLocks noChangeAspect="1"/>
          </p:cNvPicPr>
          <p:nvPr/>
        </p:nvPicPr>
        <p:blipFill>
          <a:blip r:embed="rId4"/>
          <a:stretch>
            <a:fillRect/>
          </a:stretch>
        </p:blipFill>
        <p:spPr>
          <a:xfrm>
            <a:off x="1822024" y="3575072"/>
            <a:ext cx="661503" cy="657947"/>
          </a:xfrm>
          <a:prstGeom prst="rect">
            <a:avLst/>
          </a:prstGeom>
        </p:spPr>
      </p:pic>
      <p:sp>
        <p:nvSpPr>
          <p:cNvPr id="14" name="Textfeld 13"/>
          <p:cNvSpPr txBox="1"/>
          <p:nvPr/>
        </p:nvSpPr>
        <p:spPr>
          <a:xfrm>
            <a:off x="2520975" y="3416795"/>
            <a:ext cx="7390775" cy="923330"/>
          </a:xfrm>
          <a:prstGeom prst="rect">
            <a:avLst/>
          </a:prstGeom>
          <a:noFill/>
        </p:spPr>
        <p:txBody>
          <a:bodyPr wrap="square" rtlCol="0">
            <a:spAutoFit/>
          </a:bodyPr>
          <a:lstStyle/>
          <a:p>
            <a:pPr defTabSz="457200"/>
            <a:r>
              <a:rPr lang="de-DE" b="1" dirty="0">
                <a:solidFill>
                  <a:prstClr val="black"/>
                </a:solidFill>
              </a:rPr>
              <a:t>Flughäfen:</a:t>
            </a:r>
          </a:p>
          <a:p>
            <a:pPr defTabSz="457200"/>
            <a:r>
              <a:rPr lang="de-DE" dirty="0">
                <a:solidFill>
                  <a:prstClr val="black"/>
                </a:solidFill>
              </a:rPr>
              <a:t>Düsseldorf International (50 km), Airport </a:t>
            </a:r>
            <a:r>
              <a:rPr lang="de-DE" dirty="0" err="1">
                <a:solidFill>
                  <a:prstClr val="black"/>
                </a:solidFill>
              </a:rPr>
              <a:t>Weeze</a:t>
            </a:r>
            <a:r>
              <a:rPr lang="de-DE" dirty="0">
                <a:solidFill>
                  <a:prstClr val="black"/>
                </a:solidFill>
              </a:rPr>
              <a:t> (25 km), </a:t>
            </a:r>
          </a:p>
          <a:p>
            <a:pPr defTabSz="457200"/>
            <a:r>
              <a:rPr lang="de-DE" dirty="0">
                <a:solidFill>
                  <a:prstClr val="black"/>
                </a:solidFill>
              </a:rPr>
              <a:t>Eindhoven (80 km), Amsterdam (200 km)</a:t>
            </a:r>
          </a:p>
        </p:txBody>
      </p:sp>
      <p:pic>
        <p:nvPicPr>
          <p:cNvPr id="15" name="Grafik 14"/>
          <p:cNvPicPr>
            <a:picLocks noChangeAspect="1"/>
          </p:cNvPicPr>
          <p:nvPr/>
        </p:nvPicPr>
        <p:blipFill>
          <a:blip r:embed="rId5"/>
          <a:stretch>
            <a:fillRect/>
          </a:stretch>
        </p:blipFill>
        <p:spPr>
          <a:xfrm>
            <a:off x="1850475" y="4873144"/>
            <a:ext cx="617480" cy="617480"/>
          </a:xfrm>
          <a:prstGeom prst="rect">
            <a:avLst/>
          </a:prstGeom>
        </p:spPr>
      </p:pic>
      <p:sp>
        <p:nvSpPr>
          <p:cNvPr id="16" name="Textfeld 15"/>
          <p:cNvSpPr txBox="1"/>
          <p:nvPr/>
        </p:nvSpPr>
        <p:spPr>
          <a:xfrm>
            <a:off x="2520764" y="4728373"/>
            <a:ext cx="7025951" cy="923330"/>
          </a:xfrm>
          <a:prstGeom prst="rect">
            <a:avLst/>
          </a:prstGeom>
          <a:noFill/>
        </p:spPr>
        <p:txBody>
          <a:bodyPr wrap="square" rtlCol="0">
            <a:spAutoFit/>
          </a:bodyPr>
          <a:lstStyle/>
          <a:p>
            <a:pPr defTabSz="457200"/>
            <a:r>
              <a:rPr lang="de-DE" b="1" dirty="0">
                <a:solidFill>
                  <a:prstClr val="black"/>
                </a:solidFill>
              </a:rPr>
              <a:t>Wasserstraßen-Anlegestellen:</a:t>
            </a:r>
          </a:p>
          <a:p>
            <a:pPr defTabSz="457200"/>
            <a:r>
              <a:rPr lang="de-DE" dirty="0">
                <a:solidFill>
                  <a:prstClr val="black"/>
                </a:solidFill>
              </a:rPr>
              <a:t>Binnenhafen Duisburg (45 km), Venlo (20 km),</a:t>
            </a:r>
          </a:p>
          <a:p>
            <a:pPr defTabSz="457200"/>
            <a:r>
              <a:rPr lang="de-DE" dirty="0">
                <a:solidFill>
                  <a:prstClr val="black"/>
                </a:solidFill>
              </a:rPr>
              <a:t>Seehäfen Rotterdam und Amsterdam (200 km)</a:t>
            </a:r>
          </a:p>
        </p:txBody>
      </p:sp>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3</a:t>
            </a:r>
          </a:p>
        </p:txBody>
      </p:sp>
      <p:sp>
        <p:nvSpPr>
          <p:cNvPr id="17" name="Titel 4"/>
          <p:cNvSpPr>
            <a:spLocks noGrp="1"/>
          </p:cNvSpPr>
          <p:nvPr>
            <p:ph type="title"/>
          </p:nvPr>
        </p:nvSpPr>
        <p:spPr>
          <a:xfrm>
            <a:off x="1822024" y="280190"/>
            <a:ext cx="9818874" cy="797984"/>
          </a:xfrm>
        </p:spPr>
        <p:txBody>
          <a:bodyPr/>
          <a:lstStyle/>
          <a:p>
            <a:r>
              <a:rPr lang="de-DE" sz="3600" dirty="0">
                <a:latin typeface="+mn-lt"/>
              </a:rPr>
              <a:t>Verkehrsanbindung</a:t>
            </a:r>
            <a:endParaRPr lang="de-DE" sz="2400" dirty="0">
              <a:latin typeface="+mn-lt"/>
            </a:endParaRPr>
          </a:p>
        </p:txBody>
      </p:sp>
      <p:sp>
        <p:nvSpPr>
          <p:cNvPr id="18" name="Textfeld 17"/>
          <p:cNvSpPr txBox="1"/>
          <p:nvPr/>
        </p:nvSpPr>
        <p:spPr>
          <a:xfrm>
            <a:off x="327074" y="884045"/>
            <a:ext cx="1122347" cy="369332"/>
          </a:xfrm>
          <a:prstGeom prst="rect">
            <a:avLst/>
          </a:prstGeom>
          <a:noFill/>
        </p:spPr>
        <p:txBody>
          <a:bodyPr wrap="square" rtlCol="0">
            <a:spAutoFit/>
          </a:bodyPr>
          <a:lstStyle/>
          <a:p>
            <a:pPr algn="ctr"/>
            <a:r>
              <a:rPr lang="de-DE" dirty="0">
                <a:solidFill>
                  <a:srgbClr val="348939"/>
                </a:solidFill>
              </a:rPr>
              <a:t>Verkehr</a:t>
            </a:r>
          </a:p>
        </p:txBody>
      </p:sp>
    </p:spTree>
    <p:extLst>
      <p:ext uri="{BB962C8B-B14F-4D97-AF65-F5344CB8AC3E}">
        <p14:creationId xmlns:p14="http://schemas.microsoft.com/office/powerpoint/2010/main" val="124317154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 name="Inhaltsplatzhalter 5"/>
          <p:cNvGraphicFramePr>
            <a:graphicFrameLocks noGrp="1"/>
          </p:cNvGraphicFramePr>
          <p:nvPr>
            <p:ph idx="1"/>
            <p:extLst>
              <p:ext uri="{D42A27DB-BD31-4B8C-83A1-F6EECF244321}">
                <p14:modId xmlns:p14="http://schemas.microsoft.com/office/powerpoint/2010/main" val="3044038564"/>
              </p:ext>
            </p:extLst>
          </p:nvPr>
        </p:nvGraphicFramePr>
        <p:xfrm>
          <a:off x="1227600" y="1900800"/>
          <a:ext cx="9725745" cy="3808557"/>
        </p:xfrm>
        <a:graphic>
          <a:graphicData uri="http://schemas.openxmlformats.org/drawingml/2006/chart">
            <c:chart xmlns:c="http://schemas.openxmlformats.org/drawingml/2006/chart" xmlns:r="http://schemas.openxmlformats.org/officeDocument/2006/relationships" r:id="rId2"/>
          </a:graphicData>
        </a:graphic>
      </p:graphicFrame>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4</a:t>
            </a:r>
          </a:p>
        </p:txBody>
      </p:sp>
      <p:sp>
        <p:nvSpPr>
          <p:cNvPr id="7" name="Titel 4"/>
          <p:cNvSpPr>
            <a:spLocks noGrp="1"/>
          </p:cNvSpPr>
          <p:nvPr>
            <p:ph type="title"/>
          </p:nvPr>
        </p:nvSpPr>
        <p:spPr>
          <a:xfrm>
            <a:off x="1822024" y="280190"/>
            <a:ext cx="9818874" cy="797984"/>
          </a:xfrm>
        </p:spPr>
        <p:txBody>
          <a:bodyPr/>
          <a:lstStyle/>
          <a:p>
            <a:r>
              <a:rPr lang="de-DE" sz="3600" dirty="0">
                <a:latin typeface="+mn-lt"/>
              </a:rPr>
              <a:t>Bevölkerungsentwicklung</a:t>
            </a:r>
            <a:endParaRPr lang="de-DE" sz="2400" dirty="0">
              <a:latin typeface="+mn-lt"/>
            </a:endParaRPr>
          </a:p>
        </p:txBody>
      </p:sp>
      <p:sp>
        <p:nvSpPr>
          <p:cNvPr id="8" name="Textfeld 7"/>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Bürger</a:t>
            </a:r>
          </a:p>
        </p:txBody>
      </p:sp>
      <p:sp>
        <p:nvSpPr>
          <p:cNvPr id="3" name="Textfeld 2"/>
          <p:cNvSpPr txBox="1"/>
          <p:nvPr/>
        </p:nvSpPr>
        <p:spPr>
          <a:xfrm>
            <a:off x="8466377" y="5786632"/>
            <a:ext cx="3174521" cy="246221"/>
          </a:xfrm>
          <a:prstGeom prst="rect">
            <a:avLst/>
          </a:prstGeom>
          <a:noFill/>
        </p:spPr>
        <p:txBody>
          <a:bodyPr wrap="square" rtlCol="0">
            <a:spAutoFit/>
          </a:bodyPr>
          <a:lstStyle/>
          <a:p>
            <a:r>
              <a:rPr lang="de-DE" sz="1000" i="1" dirty="0"/>
              <a:t>Quelle: Wirtschaftsförderung Kreis Kleve GmbH</a:t>
            </a:r>
          </a:p>
        </p:txBody>
      </p:sp>
      <p:sp>
        <p:nvSpPr>
          <p:cNvPr id="9" name="Titel 4"/>
          <p:cNvSpPr txBox="1">
            <a:spLocks/>
          </p:cNvSpPr>
          <p:nvPr/>
        </p:nvSpPr>
        <p:spPr>
          <a:xfrm>
            <a:off x="1822024" y="884045"/>
            <a:ext cx="9818874" cy="797984"/>
          </a:xfrm>
          <a:prstGeom prst="rect">
            <a:avLst/>
          </a:prstGeom>
        </p:spPr>
        <p:txBody>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de-DE" sz="2400" dirty="0">
                <a:latin typeface="+mn-lt"/>
              </a:rPr>
              <a:t>Wachstum in 10 Jahren: 11,07 %</a:t>
            </a:r>
          </a:p>
        </p:txBody>
      </p:sp>
    </p:spTree>
    <p:extLst>
      <p:ext uri="{BB962C8B-B14F-4D97-AF65-F5344CB8AC3E}">
        <p14:creationId xmlns:p14="http://schemas.microsoft.com/office/powerpoint/2010/main" val="120833664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5</a:t>
            </a:r>
          </a:p>
        </p:txBody>
      </p:sp>
      <p:graphicFrame>
        <p:nvGraphicFramePr>
          <p:cNvPr id="8" name="Inhaltsplatzhalter 7"/>
          <p:cNvGraphicFramePr>
            <a:graphicFrameLocks noGrp="1"/>
          </p:cNvGraphicFramePr>
          <p:nvPr>
            <p:ph idx="1"/>
            <p:extLst>
              <p:ext uri="{D42A27DB-BD31-4B8C-83A1-F6EECF244321}">
                <p14:modId xmlns:p14="http://schemas.microsoft.com/office/powerpoint/2010/main" val="3370147640"/>
              </p:ext>
            </p:extLst>
          </p:nvPr>
        </p:nvGraphicFramePr>
        <p:xfrm>
          <a:off x="1228724" y="1900238"/>
          <a:ext cx="9744076" cy="3877992"/>
        </p:xfrm>
        <a:graphic>
          <a:graphicData uri="http://schemas.openxmlformats.org/drawingml/2006/chart">
            <c:chart xmlns:c="http://schemas.openxmlformats.org/drawingml/2006/chart" xmlns:r="http://schemas.openxmlformats.org/officeDocument/2006/relationships" r:id="rId2"/>
          </a:graphicData>
        </a:graphic>
      </p:graphicFrame>
      <p:sp>
        <p:nvSpPr>
          <p:cNvPr id="7" name="Titel 4"/>
          <p:cNvSpPr>
            <a:spLocks noGrp="1"/>
          </p:cNvSpPr>
          <p:nvPr>
            <p:ph type="title"/>
          </p:nvPr>
        </p:nvSpPr>
        <p:spPr>
          <a:xfrm>
            <a:off x="1822024" y="280190"/>
            <a:ext cx="9818874" cy="797984"/>
          </a:xfrm>
        </p:spPr>
        <p:txBody>
          <a:bodyPr/>
          <a:lstStyle/>
          <a:p>
            <a:r>
              <a:rPr lang="de-DE" sz="3600" dirty="0">
                <a:latin typeface="+mn-lt"/>
              </a:rPr>
              <a:t>Sozialversicherungspflichtig Beschäftigte</a:t>
            </a:r>
            <a:endParaRPr lang="de-DE" sz="2400" dirty="0">
              <a:latin typeface="+mn-lt"/>
            </a:endParaRPr>
          </a:p>
        </p:txBody>
      </p:sp>
      <p:sp>
        <p:nvSpPr>
          <p:cNvPr id="9" name="Textfeld 8"/>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Arbeit</a:t>
            </a:r>
          </a:p>
        </p:txBody>
      </p:sp>
      <p:sp>
        <p:nvSpPr>
          <p:cNvPr id="6" name="Textfeld 5"/>
          <p:cNvSpPr txBox="1"/>
          <p:nvPr/>
        </p:nvSpPr>
        <p:spPr>
          <a:xfrm>
            <a:off x="8466377" y="5786632"/>
            <a:ext cx="3174521" cy="246221"/>
          </a:xfrm>
          <a:prstGeom prst="rect">
            <a:avLst/>
          </a:prstGeom>
          <a:noFill/>
        </p:spPr>
        <p:txBody>
          <a:bodyPr wrap="square" rtlCol="0">
            <a:spAutoFit/>
          </a:bodyPr>
          <a:lstStyle/>
          <a:p>
            <a:r>
              <a:rPr lang="de-DE" sz="1000" i="1" dirty="0"/>
              <a:t>Quelle: Wirtschaftsförderung Kreis Kleve GmbH</a:t>
            </a:r>
          </a:p>
        </p:txBody>
      </p:sp>
    </p:spTree>
    <p:extLst>
      <p:ext uri="{BB962C8B-B14F-4D97-AF65-F5344CB8AC3E}">
        <p14:creationId xmlns:p14="http://schemas.microsoft.com/office/powerpoint/2010/main" val="78796683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9" name="Inhaltsplatzhalter 8"/>
          <p:cNvGraphicFramePr>
            <a:graphicFrameLocks noGrp="1"/>
          </p:cNvGraphicFramePr>
          <p:nvPr>
            <p:ph idx="1"/>
            <p:extLst>
              <p:ext uri="{D42A27DB-BD31-4B8C-83A1-F6EECF244321}">
                <p14:modId xmlns:p14="http://schemas.microsoft.com/office/powerpoint/2010/main" val="572776306"/>
              </p:ext>
            </p:extLst>
          </p:nvPr>
        </p:nvGraphicFramePr>
        <p:xfrm>
          <a:off x="1228725" y="1900238"/>
          <a:ext cx="9744075" cy="3877992"/>
        </p:xfrm>
        <a:graphic>
          <a:graphicData uri="http://schemas.openxmlformats.org/drawingml/2006/chart">
            <c:chart xmlns:c="http://schemas.openxmlformats.org/drawingml/2006/chart" xmlns:r="http://schemas.openxmlformats.org/officeDocument/2006/relationships" r:id="rId2"/>
          </a:graphicData>
        </a:graphic>
      </p:graphicFrame>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6</a:t>
            </a:r>
          </a:p>
        </p:txBody>
      </p:sp>
      <p:sp>
        <p:nvSpPr>
          <p:cNvPr id="7" name="Titel 4"/>
          <p:cNvSpPr>
            <a:spLocks noGrp="1"/>
          </p:cNvSpPr>
          <p:nvPr>
            <p:ph type="title"/>
          </p:nvPr>
        </p:nvSpPr>
        <p:spPr>
          <a:xfrm>
            <a:off x="1822024" y="280190"/>
            <a:ext cx="9818874" cy="797984"/>
          </a:xfrm>
        </p:spPr>
        <p:txBody>
          <a:bodyPr/>
          <a:lstStyle/>
          <a:p>
            <a:r>
              <a:rPr lang="de-DE" sz="3600" dirty="0">
                <a:latin typeface="+mn-lt"/>
              </a:rPr>
              <a:t>Arbeitsplatzdichte</a:t>
            </a:r>
            <a:endParaRPr lang="de-DE" sz="2400" dirty="0">
              <a:latin typeface="+mn-lt"/>
            </a:endParaRPr>
          </a:p>
        </p:txBody>
      </p:sp>
      <p:sp>
        <p:nvSpPr>
          <p:cNvPr id="10" name="Textfeld 9"/>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Arbeit</a:t>
            </a:r>
          </a:p>
        </p:txBody>
      </p:sp>
      <p:sp>
        <p:nvSpPr>
          <p:cNvPr id="6" name="Textfeld 5"/>
          <p:cNvSpPr txBox="1"/>
          <p:nvPr/>
        </p:nvSpPr>
        <p:spPr>
          <a:xfrm>
            <a:off x="8466377" y="5786632"/>
            <a:ext cx="3174521" cy="246221"/>
          </a:xfrm>
          <a:prstGeom prst="rect">
            <a:avLst/>
          </a:prstGeom>
          <a:noFill/>
        </p:spPr>
        <p:txBody>
          <a:bodyPr wrap="square" rtlCol="0">
            <a:spAutoFit/>
          </a:bodyPr>
          <a:lstStyle/>
          <a:p>
            <a:r>
              <a:rPr lang="de-DE" sz="1000" i="1" dirty="0"/>
              <a:t>Quelle: Wirtschaftsförderung Kreis Kleve GmbH</a:t>
            </a:r>
          </a:p>
        </p:txBody>
      </p:sp>
    </p:spTree>
    <p:extLst>
      <p:ext uri="{BB962C8B-B14F-4D97-AF65-F5344CB8AC3E}">
        <p14:creationId xmlns:p14="http://schemas.microsoft.com/office/powerpoint/2010/main" val="123919528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liennummernplatzhalter 3"/>
          <p:cNvSpPr>
            <a:spLocks noGrp="1"/>
          </p:cNvSpPr>
          <p:nvPr>
            <p:ph type="sldNum" sz="quarter" idx="4294967295"/>
          </p:nvPr>
        </p:nvSpPr>
        <p:spPr>
          <a:xfrm>
            <a:off x="8610600" y="6356350"/>
            <a:ext cx="2743200" cy="365125"/>
          </a:xfrm>
        </p:spPr>
        <p:txBody>
          <a:bodyPr/>
          <a:lstStyle/>
          <a:p>
            <a:r>
              <a:rPr lang="de-DE" dirty="0">
                <a:solidFill>
                  <a:schemeClr val="bg1"/>
                </a:solidFill>
              </a:rPr>
              <a:t>8</a:t>
            </a:r>
          </a:p>
        </p:txBody>
      </p:sp>
      <p:sp>
        <p:nvSpPr>
          <p:cNvPr id="7" name="Titel 4"/>
          <p:cNvSpPr>
            <a:spLocks noGrp="1"/>
          </p:cNvSpPr>
          <p:nvPr>
            <p:ph type="title"/>
          </p:nvPr>
        </p:nvSpPr>
        <p:spPr>
          <a:xfrm>
            <a:off x="1822024" y="280190"/>
            <a:ext cx="9818874" cy="797984"/>
          </a:xfrm>
        </p:spPr>
        <p:txBody>
          <a:bodyPr/>
          <a:lstStyle/>
          <a:p>
            <a:r>
              <a:rPr lang="de-DE" sz="3600" dirty="0">
                <a:latin typeface="+mn-lt"/>
              </a:rPr>
              <a:t>Arbeitslosenquote im Agenturbezirk Geldern</a:t>
            </a:r>
            <a:endParaRPr lang="de-DE" sz="2400" dirty="0">
              <a:latin typeface="+mn-lt"/>
            </a:endParaRPr>
          </a:p>
        </p:txBody>
      </p:sp>
      <p:sp>
        <p:nvSpPr>
          <p:cNvPr id="8" name="Textfeld 7"/>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Arbeit</a:t>
            </a:r>
          </a:p>
        </p:txBody>
      </p:sp>
      <p:graphicFrame>
        <p:nvGraphicFramePr>
          <p:cNvPr id="9" name="Inhaltsplatzhalter 8"/>
          <p:cNvGraphicFramePr>
            <a:graphicFrameLocks noGrp="1"/>
          </p:cNvGraphicFramePr>
          <p:nvPr>
            <p:ph idx="1"/>
            <p:extLst>
              <p:ext uri="{D42A27DB-BD31-4B8C-83A1-F6EECF244321}">
                <p14:modId xmlns:p14="http://schemas.microsoft.com/office/powerpoint/2010/main" val="1561240659"/>
              </p:ext>
            </p:extLst>
          </p:nvPr>
        </p:nvGraphicFramePr>
        <p:xfrm>
          <a:off x="1227600" y="1900238"/>
          <a:ext cx="8668875" cy="2225040"/>
        </p:xfrm>
        <a:graphic>
          <a:graphicData uri="http://schemas.openxmlformats.org/drawingml/2006/table">
            <a:tbl>
              <a:tblPr firstRow="1" bandRow="1">
                <a:tableStyleId>{5C22544A-7EE6-4342-B048-85BDC9FD1C3A}</a:tableStyleId>
              </a:tblPr>
              <a:tblGrid>
                <a:gridCol w="1863262">
                  <a:extLst>
                    <a:ext uri="{9D8B030D-6E8A-4147-A177-3AD203B41FA5}">
                      <a16:colId xmlns:a16="http://schemas.microsoft.com/office/drawing/2014/main" val="2806995666"/>
                    </a:ext>
                  </a:extLst>
                </a:gridCol>
                <a:gridCol w="1604288">
                  <a:extLst>
                    <a:ext uri="{9D8B030D-6E8A-4147-A177-3AD203B41FA5}">
                      <a16:colId xmlns:a16="http://schemas.microsoft.com/office/drawing/2014/main" val="3990051240"/>
                    </a:ext>
                  </a:extLst>
                </a:gridCol>
                <a:gridCol w="1733775">
                  <a:extLst>
                    <a:ext uri="{9D8B030D-6E8A-4147-A177-3AD203B41FA5}">
                      <a16:colId xmlns:a16="http://schemas.microsoft.com/office/drawing/2014/main" val="3684952233"/>
                    </a:ext>
                  </a:extLst>
                </a:gridCol>
                <a:gridCol w="1733775">
                  <a:extLst>
                    <a:ext uri="{9D8B030D-6E8A-4147-A177-3AD203B41FA5}">
                      <a16:colId xmlns:a16="http://schemas.microsoft.com/office/drawing/2014/main" val="2085892198"/>
                    </a:ext>
                  </a:extLst>
                </a:gridCol>
                <a:gridCol w="1733775">
                  <a:extLst>
                    <a:ext uri="{9D8B030D-6E8A-4147-A177-3AD203B41FA5}">
                      <a16:colId xmlns:a16="http://schemas.microsoft.com/office/drawing/2014/main" val="4114621552"/>
                    </a:ext>
                  </a:extLst>
                </a:gridCol>
              </a:tblGrid>
              <a:tr h="370840">
                <a:tc>
                  <a:txBody>
                    <a:bodyPr/>
                    <a:lstStyle/>
                    <a:p>
                      <a:r>
                        <a:rPr lang="de-DE" dirty="0">
                          <a:solidFill>
                            <a:schemeClr val="bg1"/>
                          </a:solidFill>
                        </a:rPr>
                        <a:t>Gebiet</a:t>
                      </a:r>
                    </a:p>
                  </a:txBody>
                  <a:tcPr>
                    <a:solidFill>
                      <a:srgbClr val="378F3C"/>
                    </a:solidFill>
                  </a:tcPr>
                </a:tc>
                <a:tc gridSpan="2">
                  <a:txBody>
                    <a:bodyPr/>
                    <a:lstStyle/>
                    <a:p>
                      <a:r>
                        <a:rPr lang="de-DE" baseline="0" dirty="0">
                          <a:solidFill>
                            <a:schemeClr val="bg1"/>
                          </a:solidFill>
                        </a:rPr>
                        <a:t>November 2024</a:t>
                      </a:r>
                      <a:endParaRPr lang="de-DE" dirty="0">
                        <a:solidFill>
                          <a:schemeClr val="bg1"/>
                        </a:solidFill>
                      </a:endParaRPr>
                    </a:p>
                  </a:txBody>
                  <a:tcPr>
                    <a:solidFill>
                      <a:srgbClr val="378F3C"/>
                    </a:solidFill>
                  </a:tcPr>
                </a:tc>
                <a:tc hMerge="1">
                  <a:txBody>
                    <a:bodyPr/>
                    <a:lstStyle/>
                    <a:p>
                      <a:endParaRPr lang="de-DE"/>
                    </a:p>
                  </a:txBody>
                  <a:tcPr/>
                </a:tc>
                <a:tc gridSpan="2">
                  <a:txBody>
                    <a:bodyPr/>
                    <a:lstStyle/>
                    <a:p>
                      <a:r>
                        <a:rPr lang="de-DE" dirty="0">
                          <a:solidFill>
                            <a:schemeClr val="bg1"/>
                          </a:solidFill>
                        </a:rPr>
                        <a:t>Vorjahresmonat</a:t>
                      </a:r>
                      <a:r>
                        <a:rPr lang="de-DE" baseline="0" dirty="0">
                          <a:solidFill>
                            <a:schemeClr val="bg1"/>
                          </a:solidFill>
                        </a:rPr>
                        <a:t> November 2024</a:t>
                      </a:r>
                      <a:endParaRPr lang="de-DE" dirty="0">
                        <a:solidFill>
                          <a:schemeClr val="bg1"/>
                        </a:solidFill>
                      </a:endParaRPr>
                    </a:p>
                  </a:txBody>
                  <a:tcPr>
                    <a:solidFill>
                      <a:srgbClr val="378F3C"/>
                    </a:solidFill>
                  </a:tcPr>
                </a:tc>
                <a:tc hMerge="1">
                  <a:txBody>
                    <a:bodyPr/>
                    <a:lstStyle/>
                    <a:p>
                      <a:endParaRPr lang="de-DE"/>
                    </a:p>
                  </a:txBody>
                  <a:tcPr/>
                </a:tc>
                <a:extLst>
                  <a:ext uri="{0D108BD9-81ED-4DB2-BD59-A6C34878D82A}">
                    <a16:rowId xmlns:a16="http://schemas.microsoft.com/office/drawing/2014/main" val="2786449201"/>
                  </a:ext>
                </a:extLst>
              </a:tr>
              <a:tr h="370840">
                <a:tc>
                  <a:txBody>
                    <a:bodyPr/>
                    <a:lstStyle/>
                    <a:p>
                      <a:endParaRPr lang="de-DE" dirty="0"/>
                    </a:p>
                  </a:txBody>
                  <a:tcPr>
                    <a:solidFill>
                      <a:schemeClr val="accent6">
                        <a:lumMod val="40000"/>
                        <a:lumOff val="60000"/>
                      </a:schemeClr>
                    </a:solidFill>
                  </a:tcPr>
                </a:tc>
                <a:tc>
                  <a:txBody>
                    <a:bodyPr/>
                    <a:lstStyle/>
                    <a:p>
                      <a:r>
                        <a:rPr lang="de-DE" dirty="0"/>
                        <a:t>absolut</a:t>
                      </a:r>
                    </a:p>
                  </a:txBody>
                  <a:tcPr>
                    <a:solidFill>
                      <a:schemeClr val="accent6">
                        <a:lumMod val="40000"/>
                        <a:lumOff val="60000"/>
                      </a:schemeClr>
                    </a:solidFill>
                  </a:tcPr>
                </a:tc>
                <a:tc>
                  <a:txBody>
                    <a:bodyPr/>
                    <a:lstStyle/>
                    <a:p>
                      <a:r>
                        <a:rPr lang="de-DE" dirty="0"/>
                        <a:t>Quote gesamt</a:t>
                      </a:r>
                    </a:p>
                  </a:txBody>
                  <a:tcPr>
                    <a:solidFill>
                      <a:schemeClr val="accent6">
                        <a:lumMod val="40000"/>
                        <a:lumOff val="60000"/>
                      </a:schemeClr>
                    </a:solidFill>
                  </a:tcPr>
                </a:tc>
                <a:tc>
                  <a:txBody>
                    <a:bodyPr/>
                    <a:lstStyle/>
                    <a:p>
                      <a:r>
                        <a:rPr lang="de-DE" dirty="0"/>
                        <a:t>absolut</a:t>
                      </a:r>
                    </a:p>
                  </a:txBody>
                  <a:tcPr>
                    <a:solidFill>
                      <a:schemeClr val="accent6">
                        <a:lumMod val="40000"/>
                        <a:lumOff val="60000"/>
                      </a:schemeClr>
                    </a:solidFill>
                  </a:tcPr>
                </a:tc>
                <a:tc>
                  <a:txBody>
                    <a:bodyPr/>
                    <a:lstStyle/>
                    <a:p>
                      <a:r>
                        <a:rPr lang="de-DE" dirty="0"/>
                        <a:t>Quote gesamt</a:t>
                      </a:r>
                    </a:p>
                  </a:txBody>
                  <a:tcPr>
                    <a:solidFill>
                      <a:schemeClr val="accent6">
                        <a:lumMod val="40000"/>
                        <a:lumOff val="60000"/>
                      </a:schemeClr>
                    </a:solidFill>
                  </a:tcPr>
                </a:tc>
                <a:extLst>
                  <a:ext uri="{0D108BD9-81ED-4DB2-BD59-A6C34878D82A}">
                    <a16:rowId xmlns:a16="http://schemas.microsoft.com/office/drawing/2014/main" val="1194951974"/>
                  </a:ext>
                </a:extLst>
              </a:tr>
              <a:tr h="370840">
                <a:tc>
                  <a:txBody>
                    <a:bodyPr/>
                    <a:lstStyle/>
                    <a:p>
                      <a:r>
                        <a:rPr lang="de-DE" baseline="0" dirty="0"/>
                        <a:t>Geldern</a:t>
                      </a:r>
                      <a:endParaRPr lang="de-DE" dirty="0"/>
                    </a:p>
                  </a:txBody>
                  <a:tcPr>
                    <a:solidFill>
                      <a:schemeClr val="accent6">
                        <a:lumMod val="40000"/>
                        <a:lumOff val="60000"/>
                      </a:schemeClr>
                    </a:solidFill>
                  </a:tcPr>
                </a:tc>
                <a:tc>
                  <a:txBody>
                    <a:bodyPr/>
                    <a:lstStyle/>
                    <a:p>
                      <a:r>
                        <a:rPr lang="de-DE" dirty="0"/>
                        <a:t>2.693</a:t>
                      </a:r>
                    </a:p>
                  </a:txBody>
                  <a:tcPr>
                    <a:solidFill>
                      <a:schemeClr val="accent6">
                        <a:lumMod val="40000"/>
                        <a:lumOff val="60000"/>
                      </a:schemeClr>
                    </a:solidFill>
                  </a:tcPr>
                </a:tc>
                <a:tc>
                  <a:txBody>
                    <a:bodyPr/>
                    <a:lstStyle/>
                    <a:p>
                      <a:r>
                        <a:rPr lang="de-DE" dirty="0"/>
                        <a:t>5,1 %</a:t>
                      </a:r>
                    </a:p>
                  </a:txBody>
                  <a:tcPr>
                    <a:solidFill>
                      <a:schemeClr val="accent6">
                        <a:lumMod val="40000"/>
                        <a:lumOff val="60000"/>
                      </a:schemeClr>
                    </a:solidFill>
                  </a:tcPr>
                </a:tc>
                <a:tc>
                  <a:txBody>
                    <a:bodyPr/>
                    <a:lstStyle/>
                    <a:p>
                      <a:r>
                        <a:rPr lang="de-DE" dirty="0"/>
                        <a:t>2.314</a:t>
                      </a:r>
                    </a:p>
                  </a:txBody>
                  <a:tcPr>
                    <a:solidFill>
                      <a:schemeClr val="accent6">
                        <a:lumMod val="40000"/>
                        <a:lumOff val="60000"/>
                      </a:schemeClr>
                    </a:solidFill>
                  </a:tcPr>
                </a:tc>
                <a:tc>
                  <a:txBody>
                    <a:bodyPr/>
                    <a:lstStyle/>
                    <a:p>
                      <a:r>
                        <a:rPr lang="de-DE" dirty="0"/>
                        <a:t>4,4 %</a:t>
                      </a:r>
                    </a:p>
                  </a:txBody>
                  <a:tcPr>
                    <a:solidFill>
                      <a:schemeClr val="accent6">
                        <a:lumMod val="40000"/>
                        <a:lumOff val="60000"/>
                      </a:schemeClr>
                    </a:solidFill>
                  </a:tcPr>
                </a:tc>
                <a:extLst>
                  <a:ext uri="{0D108BD9-81ED-4DB2-BD59-A6C34878D82A}">
                    <a16:rowId xmlns:a16="http://schemas.microsoft.com/office/drawing/2014/main" val="2496868782"/>
                  </a:ext>
                </a:extLst>
              </a:tr>
              <a:tr h="370840">
                <a:tc>
                  <a:txBody>
                    <a:bodyPr/>
                    <a:lstStyle/>
                    <a:p>
                      <a:r>
                        <a:rPr lang="de-DE" dirty="0"/>
                        <a:t>Kreis Kleve</a:t>
                      </a:r>
                    </a:p>
                  </a:txBody>
                  <a:tcPr>
                    <a:solidFill>
                      <a:schemeClr val="accent6">
                        <a:lumMod val="40000"/>
                        <a:lumOff val="60000"/>
                      </a:schemeClr>
                    </a:solidFill>
                  </a:tcPr>
                </a:tc>
                <a:tc>
                  <a:txBody>
                    <a:bodyPr/>
                    <a:lstStyle/>
                    <a:p>
                      <a:r>
                        <a:rPr lang="de-DE" dirty="0"/>
                        <a:t>10.650</a:t>
                      </a:r>
                    </a:p>
                  </a:txBody>
                  <a:tcPr>
                    <a:solidFill>
                      <a:schemeClr val="accent6">
                        <a:lumMod val="40000"/>
                        <a:lumOff val="60000"/>
                      </a:schemeClr>
                    </a:solidFill>
                  </a:tcPr>
                </a:tc>
                <a:tc>
                  <a:txBody>
                    <a:bodyPr/>
                    <a:lstStyle/>
                    <a:p>
                      <a:r>
                        <a:rPr lang="de-DE" dirty="0"/>
                        <a:t>6,2 %</a:t>
                      </a:r>
                    </a:p>
                  </a:txBody>
                  <a:tcPr>
                    <a:solidFill>
                      <a:schemeClr val="accent6">
                        <a:lumMod val="40000"/>
                        <a:lumOff val="60000"/>
                      </a:schemeClr>
                    </a:solidFill>
                  </a:tcPr>
                </a:tc>
                <a:tc>
                  <a:txBody>
                    <a:bodyPr/>
                    <a:lstStyle/>
                    <a:p>
                      <a:r>
                        <a:rPr lang="de-DE" dirty="0"/>
                        <a:t>3.032</a:t>
                      </a:r>
                    </a:p>
                  </a:txBody>
                  <a:tcPr>
                    <a:solidFill>
                      <a:schemeClr val="accent6">
                        <a:lumMod val="40000"/>
                        <a:lumOff val="60000"/>
                      </a:schemeClr>
                    </a:solidFill>
                  </a:tcPr>
                </a:tc>
                <a:tc>
                  <a:txBody>
                    <a:bodyPr/>
                    <a:lstStyle/>
                    <a:p>
                      <a:r>
                        <a:rPr lang="de-DE" dirty="0"/>
                        <a:t>5,6 %</a:t>
                      </a:r>
                    </a:p>
                  </a:txBody>
                  <a:tcPr>
                    <a:solidFill>
                      <a:schemeClr val="accent6">
                        <a:lumMod val="40000"/>
                        <a:lumOff val="60000"/>
                      </a:schemeClr>
                    </a:solidFill>
                  </a:tcPr>
                </a:tc>
                <a:extLst>
                  <a:ext uri="{0D108BD9-81ED-4DB2-BD59-A6C34878D82A}">
                    <a16:rowId xmlns:a16="http://schemas.microsoft.com/office/drawing/2014/main" val="3172247726"/>
                  </a:ext>
                </a:extLst>
              </a:tr>
              <a:tr h="370840">
                <a:tc>
                  <a:txBody>
                    <a:bodyPr/>
                    <a:lstStyle/>
                    <a:p>
                      <a:r>
                        <a:rPr lang="de-DE" dirty="0"/>
                        <a:t>NRW</a:t>
                      </a:r>
                    </a:p>
                  </a:txBody>
                  <a:tcPr>
                    <a:solidFill>
                      <a:schemeClr val="accent6">
                        <a:lumMod val="40000"/>
                        <a:lumOff val="60000"/>
                      </a:schemeClr>
                    </a:solidFill>
                  </a:tcPr>
                </a:tc>
                <a:tc>
                  <a:txBody>
                    <a:bodyPr/>
                    <a:lstStyle/>
                    <a:p>
                      <a:r>
                        <a:rPr lang="de-DE" dirty="0"/>
                        <a:t>747.545</a:t>
                      </a:r>
                    </a:p>
                  </a:txBody>
                  <a:tcPr>
                    <a:solidFill>
                      <a:schemeClr val="accent6">
                        <a:lumMod val="40000"/>
                        <a:lumOff val="60000"/>
                      </a:schemeClr>
                    </a:solidFill>
                  </a:tcPr>
                </a:tc>
                <a:tc>
                  <a:txBody>
                    <a:bodyPr/>
                    <a:lstStyle/>
                    <a:p>
                      <a:r>
                        <a:rPr lang="de-DE" dirty="0"/>
                        <a:t>7,5 %</a:t>
                      </a:r>
                    </a:p>
                  </a:txBody>
                  <a:tcPr>
                    <a:solidFill>
                      <a:schemeClr val="accent6">
                        <a:lumMod val="40000"/>
                        <a:lumOff val="60000"/>
                      </a:schemeClr>
                    </a:solidFill>
                  </a:tcPr>
                </a:tc>
                <a:tc>
                  <a:txBody>
                    <a:bodyPr/>
                    <a:lstStyle/>
                    <a:p>
                      <a:r>
                        <a:rPr lang="de-DE" dirty="0"/>
                        <a:t>708.588</a:t>
                      </a:r>
                    </a:p>
                  </a:txBody>
                  <a:tcPr>
                    <a:solidFill>
                      <a:schemeClr val="accent6">
                        <a:lumMod val="40000"/>
                        <a:lumOff val="60000"/>
                      </a:schemeClr>
                    </a:solidFill>
                  </a:tcPr>
                </a:tc>
                <a:tc>
                  <a:txBody>
                    <a:bodyPr/>
                    <a:lstStyle/>
                    <a:p>
                      <a:r>
                        <a:rPr lang="de-DE" dirty="0"/>
                        <a:t>7,2 %</a:t>
                      </a:r>
                    </a:p>
                  </a:txBody>
                  <a:tcPr>
                    <a:solidFill>
                      <a:schemeClr val="accent6">
                        <a:lumMod val="40000"/>
                        <a:lumOff val="60000"/>
                      </a:schemeClr>
                    </a:solidFill>
                  </a:tcPr>
                </a:tc>
                <a:extLst>
                  <a:ext uri="{0D108BD9-81ED-4DB2-BD59-A6C34878D82A}">
                    <a16:rowId xmlns:a16="http://schemas.microsoft.com/office/drawing/2014/main" val="607682655"/>
                  </a:ext>
                </a:extLst>
              </a:tr>
              <a:tr h="370840">
                <a:tc>
                  <a:txBody>
                    <a:bodyPr/>
                    <a:lstStyle/>
                    <a:p>
                      <a:r>
                        <a:rPr lang="de-DE" dirty="0"/>
                        <a:t>Bund</a:t>
                      </a:r>
                    </a:p>
                  </a:txBody>
                  <a:tcPr>
                    <a:solidFill>
                      <a:schemeClr val="accent6">
                        <a:lumMod val="40000"/>
                        <a:lumOff val="60000"/>
                      </a:schemeClr>
                    </a:solidFill>
                  </a:tcPr>
                </a:tc>
                <a:tc>
                  <a:txBody>
                    <a:bodyPr/>
                    <a:lstStyle/>
                    <a:p>
                      <a:r>
                        <a:rPr lang="de-DE" dirty="0"/>
                        <a:t>2.774.028</a:t>
                      </a:r>
                    </a:p>
                  </a:txBody>
                  <a:tcPr>
                    <a:solidFill>
                      <a:schemeClr val="accent6">
                        <a:lumMod val="40000"/>
                        <a:lumOff val="60000"/>
                      </a:schemeClr>
                    </a:solidFill>
                  </a:tcPr>
                </a:tc>
                <a:tc>
                  <a:txBody>
                    <a:bodyPr/>
                    <a:lstStyle/>
                    <a:p>
                      <a:r>
                        <a:rPr lang="de-DE" dirty="0"/>
                        <a:t>5,9 %</a:t>
                      </a:r>
                    </a:p>
                  </a:txBody>
                  <a:tcPr>
                    <a:solidFill>
                      <a:schemeClr val="accent6">
                        <a:lumMod val="40000"/>
                        <a:lumOff val="60000"/>
                      </a:schemeClr>
                    </a:solidFill>
                  </a:tcPr>
                </a:tc>
                <a:tc>
                  <a:txBody>
                    <a:bodyPr/>
                    <a:lstStyle/>
                    <a:p>
                      <a:r>
                        <a:rPr lang="de-DE" dirty="0"/>
                        <a:t>2.605.732</a:t>
                      </a:r>
                    </a:p>
                  </a:txBody>
                  <a:tcPr>
                    <a:solidFill>
                      <a:schemeClr val="accent6">
                        <a:lumMod val="40000"/>
                        <a:lumOff val="60000"/>
                      </a:schemeClr>
                    </a:solidFill>
                  </a:tcPr>
                </a:tc>
                <a:tc>
                  <a:txBody>
                    <a:bodyPr/>
                    <a:lstStyle/>
                    <a:p>
                      <a:r>
                        <a:rPr lang="de-DE" dirty="0"/>
                        <a:t>5,6 %</a:t>
                      </a:r>
                    </a:p>
                  </a:txBody>
                  <a:tcPr>
                    <a:solidFill>
                      <a:schemeClr val="accent6">
                        <a:lumMod val="40000"/>
                        <a:lumOff val="60000"/>
                      </a:schemeClr>
                    </a:solidFill>
                  </a:tcPr>
                </a:tc>
                <a:extLst>
                  <a:ext uri="{0D108BD9-81ED-4DB2-BD59-A6C34878D82A}">
                    <a16:rowId xmlns:a16="http://schemas.microsoft.com/office/drawing/2014/main" val="2071048290"/>
                  </a:ext>
                </a:extLst>
              </a:tr>
            </a:tbl>
          </a:graphicData>
        </a:graphic>
      </p:graphicFrame>
      <p:sp>
        <p:nvSpPr>
          <p:cNvPr id="10" name="Textfeld 9"/>
          <p:cNvSpPr txBox="1"/>
          <p:nvPr/>
        </p:nvSpPr>
        <p:spPr>
          <a:xfrm>
            <a:off x="8466377" y="5786632"/>
            <a:ext cx="3174521" cy="246221"/>
          </a:xfrm>
          <a:prstGeom prst="rect">
            <a:avLst/>
          </a:prstGeom>
          <a:noFill/>
        </p:spPr>
        <p:txBody>
          <a:bodyPr wrap="square" rtlCol="0">
            <a:spAutoFit/>
          </a:bodyPr>
          <a:lstStyle/>
          <a:p>
            <a:r>
              <a:rPr lang="de-DE" sz="1000" i="1" dirty="0"/>
              <a:t>Quelle: Wirtschaftsförderung Kreis Kleve GmbH</a:t>
            </a:r>
          </a:p>
        </p:txBody>
      </p:sp>
    </p:spTree>
    <p:extLst>
      <p:ext uri="{BB962C8B-B14F-4D97-AF65-F5344CB8AC3E}">
        <p14:creationId xmlns:p14="http://schemas.microsoft.com/office/powerpoint/2010/main" val="372646166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9</a:t>
            </a:r>
          </a:p>
        </p:txBody>
      </p:sp>
      <p:sp>
        <p:nvSpPr>
          <p:cNvPr id="7" name="Titel 4"/>
          <p:cNvSpPr>
            <a:spLocks noGrp="1"/>
          </p:cNvSpPr>
          <p:nvPr>
            <p:ph type="title"/>
          </p:nvPr>
        </p:nvSpPr>
        <p:spPr>
          <a:xfrm>
            <a:off x="1822024" y="280190"/>
            <a:ext cx="9818874" cy="797984"/>
          </a:xfrm>
        </p:spPr>
        <p:txBody>
          <a:bodyPr/>
          <a:lstStyle/>
          <a:p>
            <a:r>
              <a:rPr lang="de-DE" sz="3600" dirty="0">
                <a:latin typeface="+mn-lt"/>
              </a:rPr>
              <a:t>Pendlersaldo (30.06.2023)</a:t>
            </a:r>
            <a:endParaRPr lang="de-DE" sz="2400" dirty="0">
              <a:latin typeface="+mn-lt"/>
            </a:endParaRPr>
          </a:p>
        </p:txBody>
      </p:sp>
      <p:sp>
        <p:nvSpPr>
          <p:cNvPr id="9" name="Textfeld 8"/>
          <p:cNvSpPr txBox="1"/>
          <p:nvPr/>
        </p:nvSpPr>
        <p:spPr>
          <a:xfrm>
            <a:off x="327074" y="884045"/>
            <a:ext cx="1122347" cy="369332"/>
          </a:xfrm>
          <a:prstGeom prst="rect">
            <a:avLst/>
          </a:prstGeom>
          <a:noFill/>
        </p:spPr>
        <p:txBody>
          <a:bodyPr wrap="square" rtlCol="0">
            <a:spAutoFit/>
          </a:bodyPr>
          <a:lstStyle/>
          <a:p>
            <a:pPr algn="ctr"/>
            <a:r>
              <a:rPr lang="de-DE" dirty="0">
                <a:solidFill>
                  <a:srgbClr val="348939"/>
                </a:solidFill>
              </a:rPr>
              <a:t>Pendeln</a:t>
            </a:r>
          </a:p>
        </p:txBody>
      </p:sp>
      <p:graphicFrame>
        <p:nvGraphicFramePr>
          <p:cNvPr id="6" name="Inhaltsplatzhalter 5"/>
          <p:cNvGraphicFramePr>
            <a:graphicFrameLocks noGrp="1"/>
          </p:cNvGraphicFramePr>
          <p:nvPr>
            <p:ph idx="1"/>
            <p:extLst>
              <p:ext uri="{D42A27DB-BD31-4B8C-83A1-F6EECF244321}">
                <p14:modId xmlns:p14="http://schemas.microsoft.com/office/powerpoint/2010/main" val="1633277226"/>
              </p:ext>
            </p:extLst>
          </p:nvPr>
        </p:nvGraphicFramePr>
        <p:xfrm>
          <a:off x="1245139" y="1900238"/>
          <a:ext cx="9727662" cy="2446594"/>
        </p:xfrm>
        <a:graphic>
          <a:graphicData uri="http://schemas.openxmlformats.org/drawingml/2006/table">
            <a:tbl>
              <a:tblPr firstRow="1" bandRow="1">
                <a:tableStyleId>{5C22544A-7EE6-4342-B048-85BDC9FD1C3A}</a:tableStyleId>
              </a:tblPr>
              <a:tblGrid>
                <a:gridCol w="1621277">
                  <a:extLst>
                    <a:ext uri="{9D8B030D-6E8A-4147-A177-3AD203B41FA5}">
                      <a16:colId xmlns:a16="http://schemas.microsoft.com/office/drawing/2014/main" val="2181921324"/>
                    </a:ext>
                  </a:extLst>
                </a:gridCol>
                <a:gridCol w="1621277">
                  <a:extLst>
                    <a:ext uri="{9D8B030D-6E8A-4147-A177-3AD203B41FA5}">
                      <a16:colId xmlns:a16="http://schemas.microsoft.com/office/drawing/2014/main" val="1045199674"/>
                    </a:ext>
                  </a:extLst>
                </a:gridCol>
                <a:gridCol w="1621277">
                  <a:extLst>
                    <a:ext uri="{9D8B030D-6E8A-4147-A177-3AD203B41FA5}">
                      <a16:colId xmlns:a16="http://schemas.microsoft.com/office/drawing/2014/main" val="208953027"/>
                    </a:ext>
                  </a:extLst>
                </a:gridCol>
                <a:gridCol w="1621277">
                  <a:extLst>
                    <a:ext uri="{9D8B030D-6E8A-4147-A177-3AD203B41FA5}">
                      <a16:colId xmlns:a16="http://schemas.microsoft.com/office/drawing/2014/main" val="3489718967"/>
                    </a:ext>
                  </a:extLst>
                </a:gridCol>
                <a:gridCol w="1621277">
                  <a:extLst>
                    <a:ext uri="{9D8B030D-6E8A-4147-A177-3AD203B41FA5}">
                      <a16:colId xmlns:a16="http://schemas.microsoft.com/office/drawing/2014/main" val="1342661159"/>
                    </a:ext>
                  </a:extLst>
                </a:gridCol>
                <a:gridCol w="1621277">
                  <a:extLst>
                    <a:ext uri="{9D8B030D-6E8A-4147-A177-3AD203B41FA5}">
                      <a16:colId xmlns:a16="http://schemas.microsoft.com/office/drawing/2014/main" val="337146228"/>
                    </a:ext>
                  </a:extLst>
                </a:gridCol>
              </a:tblGrid>
              <a:tr h="370840">
                <a:tc>
                  <a:txBody>
                    <a:bodyPr/>
                    <a:lstStyle/>
                    <a:p>
                      <a:pPr>
                        <a:lnSpc>
                          <a:spcPct val="107000"/>
                        </a:lnSpc>
                        <a:spcAft>
                          <a:spcPts val="800"/>
                        </a:spcAft>
                      </a:pPr>
                      <a:r>
                        <a:rPr lang="de-DE" sz="1800" dirty="0">
                          <a:effectLst/>
                        </a:rPr>
                        <a:t>Gebiet</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378F3C"/>
                    </a:solidFill>
                  </a:tcPr>
                </a:tc>
                <a:tc>
                  <a:txBody>
                    <a:bodyPr/>
                    <a:lstStyle/>
                    <a:p>
                      <a:pPr>
                        <a:lnSpc>
                          <a:spcPct val="107000"/>
                        </a:lnSpc>
                        <a:spcAft>
                          <a:spcPts val="800"/>
                        </a:spcAft>
                      </a:pPr>
                      <a:r>
                        <a:rPr lang="de-DE" sz="1800" dirty="0">
                          <a:effectLst/>
                        </a:rPr>
                        <a:t>Beschäftigte aus dem Wohnort</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378F3C"/>
                    </a:solidFill>
                  </a:tcPr>
                </a:tc>
                <a:tc>
                  <a:txBody>
                    <a:bodyPr/>
                    <a:lstStyle/>
                    <a:p>
                      <a:pPr>
                        <a:lnSpc>
                          <a:spcPct val="107000"/>
                        </a:lnSpc>
                        <a:spcAft>
                          <a:spcPts val="800"/>
                        </a:spcAft>
                      </a:pPr>
                      <a:r>
                        <a:rPr lang="de-DE" sz="1800" dirty="0">
                          <a:effectLst/>
                        </a:rPr>
                        <a:t>Beschäftigte am Arbeitsort</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378F3C"/>
                    </a:solidFill>
                  </a:tcPr>
                </a:tc>
                <a:tc>
                  <a:txBody>
                    <a:bodyPr/>
                    <a:lstStyle/>
                    <a:p>
                      <a:pPr>
                        <a:lnSpc>
                          <a:spcPct val="107000"/>
                        </a:lnSpc>
                        <a:spcAft>
                          <a:spcPts val="800"/>
                        </a:spcAft>
                      </a:pPr>
                      <a:r>
                        <a:rPr lang="de-DE" sz="1800" dirty="0">
                          <a:effectLst/>
                        </a:rPr>
                        <a:t>Einpendler</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378F3C"/>
                    </a:solidFill>
                  </a:tcPr>
                </a:tc>
                <a:tc>
                  <a:txBody>
                    <a:bodyPr/>
                    <a:lstStyle/>
                    <a:p>
                      <a:pPr>
                        <a:lnSpc>
                          <a:spcPct val="107000"/>
                        </a:lnSpc>
                        <a:spcAft>
                          <a:spcPts val="800"/>
                        </a:spcAft>
                      </a:pPr>
                      <a:r>
                        <a:rPr lang="de-DE" sz="1800" dirty="0">
                          <a:effectLst/>
                        </a:rPr>
                        <a:t>Auspendler</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378F3C"/>
                    </a:solidFill>
                  </a:tcPr>
                </a:tc>
                <a:tc>
                  <a:txBody>
                    <a:bodyPr/>
                    <a:lstStyle/>
                    <a:p>
                      <a:pPr>
                        <a:lnSpc>
                          <a:spcPct val="107000"/>
                        </a:lnSpc>
                        <a:spcAft>
                          <a:spcPts val="800"/>
                        </a:spcAft>
                      </a:pPr>
                      <a:r>
                        <a:rPr lang="de-DE" sz="1800" dirty="0">
                          <a:effectLst/>
                        </a:rPr>
                        <a:t>Pendler Saldo</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378F3C"/>
                    </a:solidFill>
                  </a:tcPr>
                </a:tc>
                <a:extLst>
                  <a:ext uri="{0D108BD9-81ED-4DB2-BD59-A6C34878D82A}">
                    <a16:rowId xmlns:a16="http://schemas.microsoft.com/office/drawing/2014/main" val="3000075831"/>
                  </a:ext>
                </a:extLst>
              </a:tr>
              <a:tr h="370840">
                <a:tc>
                  <a:txBody>
                    <a:bodyPr/>
                    <a:lstStyle/>
                    <a:p>
                      <a:pPr>
                        <a:lnSpc>
                          <a:spcPct val="107000"/>
                        </a:lnSpc>
                        <a:spcAft>
                          <a:spcPts val="800"/>
                        </a:spcAft>
                      </a:pPr>
                      <a:r>
                        <a:rPr lang="de-DE" sz="1800" dirty="0">
                          <a:effectLst/>
                        </a:rPr>
                        <a:t>Geldern</a:t>
                      </a: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Calibri" panose="020F0502020204030204" pitchFamily="34" charset="0"/>
                          <a:ea typeface="Calibri" panose="020F0502020204030204" pitchFamily="34" charset="0"/>
                          <a:cs typeface="Times New Roman" panose="02020603050405020304" pitchFamily="18" charset="0"/>
                        </a:rPr>
                        <a:t>14.188</a:t>
                      </a:r>
                    </a:p>
                  </a:txBody>
                  <a:tcPr>
                    <a:solidFill>
                      <a:schemeClr val="accent6">
                        <a:lumMod val="40000"/>
                        <a:lumOff val="60000"/>
                      </a:schemeClr>
                    </a:solidFill>
                  </a:tcPr>
                </a:tc>
                <a:tc>
                  <a:txBody>
                    <a:bodyPr/>
                    <a:lstStyle/>
                    <a:p>
                      <a:pPr>
                        <a:lnSpc>
                          <a:spcPct val="107000"/>
                        </a:lnSpc>
                        <a:spcAft>
                          <a:spcPts val="800"/>
                        </a:spcAft>
                      </a:pPr>
                      <a:r>
                        <a:rPr lang="de-DE" sz="1800" dirty="0">
                          <a:effectLst/>
                        </a:rPr>
                        <a:t>14.780</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rPr>
                        <a:t>8.779</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mn-lt"/>
                          <a:ea typeface="+mn-ea"/>
                          <a:cs typeface="+mn-cs"/>
                        </a:rPr>
                        <a:t>8.192</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mn-lt"/>
                          <a:ea typeface="+mn-ea"/>
                          <a:cs typeface="+mn-cs"/>
                        </a:rPr>
                        <a:t>587</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extLst>
                  <a:ext uri="{0D108BD9-81ED-4DB2-BD59-A6C34878D82A}">
                    <a16:rowId xmlns:a16="http://schemas.microsoft.com/office/drawing/2014/main" val="1667465706"/>
                  </a:ext>
                </a:extLst>
              </a:tr>
              <a:tr h="370840">
                <a:tc>
                  <a:txBody>
                    <a:bodyPr/>
                    <a:lstStyle/>
                    <a:p>
                      <a:pPr>
                        <a:lnSpc>
                          <a:spcPct val="107000"/>
                        </a:lnSpc>
                        <a:spcAft>
                          <a:spcPts val="800"/>
                        </a:spcAft>
                      </a:pPr>
                      <a:r>
                        <a:rPr lang="de-DE" sz="1800" dirty="0">
                          <a:effectLst/>
                        </a:rPr>
                        <a:t>Kevelaer</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rPr>
                        <a:t>11.549</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rPr>
                        <a:t>8.537</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rPr>
                        <a:t>4.339</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rPr>
                        <a:t>7.353</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tc>
                  <a:txBody>
                    <a:bodyPr/>
                    <a:lstStyle/>
                    <a:p>
                      <a:pPr>
                        <a:lnSpc>
                          <a:spcPct val="107000"/>
                        </a:lnSpc>
                        <a:spcAft>
                          <a:spcPts val="800"/>
                        </a:spcAft>
                      </a:pPr>
                      <a:r>
                        <a:rPr lang="de-DE" sz="1800" dirty="0">
                          <a:effectLst/>
                        </a:rPr>
                        <a:t>-3.014</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chemeClr val="accent6">
                        <a:lumMod val="40000"/>
                        <a:lumOff val="60000"/>
                      </a:schemeClr>
                    </a:solidFill>
                  </a:tcPr>
                </a:tc>
                <a:extLst>
                  <a:ext uri="{0D108BD9-81ED-4DB2-BD59-A6C34878D82A}">
                    <a16:rowId xmlns:a16="http://schemas.microsoft.com/office/drawing/2014/main" val="912465781"/>
                  </a:ext>
                </a:extLst>
              </a:tr>
              <a:tr h="370840">
                <a:tc>
                  <a:txBody>
                    <a:bodyPr/>
                    <a:lstStyle/>
                    <a:p>
                      <a:pPr>
                        <a:lnSpc>
                          <a:spcPct val="107000"/>
                        </a:lnSpc>
                        <a:spcAft>
                          <a:spcPts val="800"/>
                        </a:spcAft>
                      </a:pPr>
                      <a:r>
                        <a:rPr lang="de-DE" sz="1800" dirty="0">
                          <a:effectLst/>
                          <a:latin typeface="Calibri" panose="020F0502020204030204" pitchFamily="34" charset="0"/>
                          <a:ea typeface="Calibri" panose="020F0502020204030204" pitchFamily="34" charset="0"/>
                          <a:cs typeface="Times New Roman" panose="02020603050405020304" pitchFamily="18" charset="0"/>
                        </a:rPr>
                        <a:t>Kreis Kleve</a:t>
                      </a: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Calibri" panose="020F0502020204030204" pitchFamily="34" charset="0"/>
                          <a:ea typeface="Calibri" panose="020F0502020204030204" pitchFamily="34" charset="0"/>
                          <a:cs typeface="Times New Roman" panose="02020603050405020304" pitchFamily="18" charset="0"/>
                        </a:rPr>
                        <a:t>121.849</a:t>
                      </a: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Calibri" panose="020F0502020204030204" pitchFamily="34" charset="0"/>
                          <a:ea typeface="Calibri" panose="020F0502020204030204" pitchFamily="34" charset="0"/>
                          <a:cs typeface="Times New Roman" panose="02020603050405020304" pitchFamily="18" charset="0"/>
                        </a:rPr>
                        <a:t>107.391</a:t>
                      </a: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Calibri" panose="020F0502020204030204" pitchFamily="34" charset="0"/>
                          <a:ea typeface="Calibri" panose="020F0502020204030204" pitchFamily="34" charset="0"/>
                          <a:cs typeface="Times New Roman" panose="02020603050405020304" pitchFamily="18" charset="0"/>
                        </a:rPr>
                        <a:t>23.316</a:t>
                      </a: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Calibri" panose="020F0502020204030204" pitchFamily="34" charset="0"/>
                          <a:ea typeface="Calibri" panose="020F0502020204030204" pitchFamily="34" charset="0"/>
                          <a:cs typeface="Times New Roman" panose="02020603050405020304" pitchFamily="18" charset="0"/>
                        </a:rPr>
                        <a:t>37.816</a:t>
                      </a:r>
                    </a:p>
                  </a:txBody>
                  <a:tcPr>
                    <a:solidFill>
                      <a:schemeClr val="accent6">
                        <a:lumMod val="40000"/>
                        <a:lumOff val="60000"/>
                      </a:schemeClr>
                    </a:solidFill>
                  </a:tcPr>
                </a:tc>
                <a:tc>
                  <a:txBody>
                    <a:bodyPr/>
                    <a:lstStyle/>
                    <a:p>
                      <a:pPr>
                        <a:lnSpc>
                          <a:spcPct val="107000"/>
                        </a:lnSpc>
                        <a:spcAft>
                          <a:spcPts val="800"/>
                        </a:spcAft>
                      </a:pPr>
                      <a:r>
                        <a:rPr lang="de-DE" sz="1800" dirty="0">
                          <a:effectLst/>
                          <a:latin typeface="Calibri" panose="020F0502020204030204" pitchFamily="34" charset="0"/>
                          <a:ea typeface="Calibri" panose="020F0502020204030204" pitchFamily="34" charset="0"/>
                          <a:cs typeface="Times New Roman" panose="02020603050405020304" pitchFamily="18" charset="0"/>
                        </a:rPr>
                        <a:t>-14.500</a:t>
                      </a:r>
                    </a:p>
                  </a:txBody>
                  <a:tcPr>
                    <a:solidFill>
                      <a:schemeClr val="accent6">
                        <a:lumMod val="40000"/>
                        <a:lumOff val="60000"/>
                      </a:schemeClr>
                    </a:solidFill>
                  </a:tcPr>
                </a:tc>
                <a:extLst>
                  <a:ext uri="{0D108BD9-81ED-4DB2-BD59-A6C34878D82A}">
                    <a16:rowId xmlns:a16="http://schemas.microsoft.com/office/drawing/2014/main" val="1476748667"/>
                  </a:ext>
                </a:extLst>
              </a:tr>
              <a:tr h="370840">
                <a:tc>
                  <a:txBody>
                    <a:bodyPr/>
                    <a:lstStyle/>
                    <a:p>
                      <a:pPr>
                        <a:lnSpc>
                          <a:spcPct val="107000"/>
                        </a:lnSpc>
                        <a:spcAft>
                          <a:spcPts val="800"/>
                        </a:spcAft>
                      </a:pPr>
                      <a:r>
                        <a:rPr lang="de-DE" sz="1800" dirty="0">
                          <a:effectLst/>
                        </a:rPr>
                        <a:t>Straelen</a:t>
                      </a:r>
                    </a:p>
                  </a:txBody>
                  <a:tcPr>
                    <a:solidFill>
                      <a:srgbClr val="FFFF00"/>
                    </a:solidFill>
                  </a:tcPr>
                </a:tc>
                <a:tc>
                  <a:txBody>
                    <a:bodyPr/>
                    <a:lstStyle/>
                    <a:p>
                      <a:pPr>
                        <a:lnSpc>
                          <a:spcPct val="107000"/>
                        </a:lnSpc>
                        <a:spcAft>
                          <a:spcPts val="800"/>
                        </a:spcAft>
                      </a:pPr>
                      <a:r>
                        <a:rPr lang="de-DE" sz="1800" dirty="0">
                          <a:effectLst/>
                        </a:rPr>
                        <a:t>7.494</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FFFF00"/>
                    </a:solidFill>
                  </a:tcPr>
                </a:tc>
                <a:tc>
                  <a:txBody>
                    <a:bodyPr/>
                    <a:lstStyle/>
                    <a:p>
                      <a:pPr>
                        <a:lnSpc>
                          <a:spcPct val="107000"/>
                        </a:lnSpc>
                        <a:spcAft>
                          <a:spcPts val="800"/>
                        </a:spcAft>
                      </a:pPr>
                      <a:r>
                        <a:rPr lang="de-DE" sz="1800" dirty="0">
                          <a:effectLst/>
                          <a:latin typeface="+mn-lt"/>
                          <a:ea typeface="+mn-ea"/>
                          <a:cs typeface="+mn-cs"/>
                        </a:rPr>
                        <a:t>8.733</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FFFF00"/>
                    </a:solidFill>
                  </a:tcPr>
                </a:tc>
                <a:tc>
                  <a:txBody>
                    <a:bodyPr/>
                    <a:lstStyle/>
                    <a:p>
                      <a:pPr>
                        <a:lnSpc>
                          <a:spcPct val="107000"/>
                        </a:lnSpc>
                        <a:spcAft>
                          <a:spcPts val="800"/>
                        </a:spcAft>
                      </a:pPr>
                      <a:r>
                        <a:rPr lang="de-DE" sz="1800" dirty="0">
                          <a:effectLst/>
                          <a:latin typeface="+mn-lt"/>
                          <a:ea typeface="+mn-ea"/>
                          <a:cs typeface="+mn-cs"/>
                        </a:rPr>
                        <a:t>5.277</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FFFF00"/>
                    </a:solidFill>
                  </a:tcPr>
                </a:tc>
                <a:tc>
                  <a:txBody>
                    <a:bodyPr/>
                    <a:lstStyle/>
                    <a:p>
                      <a:pPr>
                        <a:lnSpc>
                          <a:spcPct val="107000"/>
                        </a:lnSpc>
                        <a:spcAft>
                          <a:spcPts val="800"/>
                        </a:spcAft>
                      </a:pPr>
                      <a:r>
                        <a:rPr lang="de-DE" sz="1800" dirty="0">
                          <a:effectLst/>
                        </a:rPr>
                        <a:t>4.039</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FFFF00"/>
                    </a:solidFill>
                  </a:tcPr>
                </a:tc>
                <a:tc>
                  <a:txBody>
                    <a:bodyPr/>
                    <a:lstStyle/>
                    <a:p>
                      <a:pPr>
                        <a:lnSpc>
                          <a:spcPct val="107000"/>
                        </a:lnSpc>
                        <a:spcAft>
                          <a:spcPts val="800"/>
                        </a:spcAft>
                      </a:pPr>
                      <a:r>
                        <a:rPr lang="de-DE" sz="1800" dirty="0">
                          <a:effectLst/>
                        </a:rPr>
                        <a:t>1.238</a:t>
                      </a:r>
                      <a:endParaRPr lang="de-DE" sz="1800" dirty="0">
                        <a:effectLst/>
                        <a:latin typeface="Calibri" panose="020F0502020204030204" pitchFamily="34" charset="0"/>
                        <a:ea typeface="Calibri" panose="020F0502020204030204" pitchFamily="34" charset="0"/>
                        <a:cs typeface="Times New Roman" panose="02020603050405020304" pitchFamily="18" charset="0"/>
                      </a:endParaRPr>
                    </a:p>
                  </a:txBody>
                  <a:tcPr>
                    <a:solidFill>
                      <a:srgbClr val="FFFF00"/>
                    </a:solidFill>
                  </a:tcPr>
                </a:tc>
                <a:extLst>
                  <a:ext uri="{0D108BD9-81ED-4DB2-BD59-A6C34878D82A}">
                    <a16:rowId xmlns:a16="http://schemas.microsoft.com/office/drawing/2014/main" val="1018391730"/>
                  </a:ext>
                </a:extLst>
              </a:tr>
            </a:tbl>
          </a:graphicData>
        </a:graphic>
      </p:graphicFrame>
      <p:sp>
        <p:nvSpPr>
          <p:cNvPr id="8" name="Textfeld 7"/>
          <p:cNvSpPr txBox="1"/>
          <p:nvPr/>
        </p:nvSpPr>
        <p:spPr>
          <a:xfrm>
            <a:off x="8466377" y="5786632"/>
            <a:ext cx="3174521" cy="246221"/>
          </a:xfrm>
          <a:prstGeom prst="rect">
            <a:avLst/>
          </a:prstGeom>
          <a:noFill/>
        </p:spPr>
        <p:txBody>
          <a:bodyPr wrap="square" rtlCol="0">
            <a:spAutoFit/>
          </a:bodyPr>
          <a:lstStyle/>
          <a:p>
            <a:r>
              <a:rPr lang="de-DE" sz="1000" i="1" dirty="0"/>
              <a:t>Quelle: Wirtschaftsförderung Kreis Kleve GmbH</a:t>
            </a:r>
          </a:p>
        </p:txBody>
      </p:sp>
    </p:spTree>
    <p:extLst>
      <p:ext uri="{BB962C8B-B14F-4D97-AF65-F5344CB8AC3E}">
        <p14:creationId xmlns:p14="http://schemas.microsoft.com/office/powerpoint/2010/main" val="27305009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0" name="Inhaltsplatzhalter 9"/>
          <p:cNvGraphicFramePr>
            <a:graphicFrameLocks noGrp="1"/>
          </p:cNvGraphicFramePr>
          <p:nvPr>
            <p:ph idx="1"/>
            <p:extLst>
              <p:ext uri="{D42A27DB-BD31-4B8C-83A1-F6EECF244321}">
                <p14:modId xmlns:p14="http://schemas.microsoft.com/office/powerpoint/2010/main" val="220137286"/>
              </p:ext>
            </p:extLst>
          </p:nvPr>
        </p:nvGraphicFramePr>
        <p:xfrm>
          <a:off x="1227600" y="1900800"/>
          <a:ext cx="9745200" cy="3867702"/>
        </p:xfrm>
        <a:graphic>
          <a:graphicData uri="http://schemas.openxmlformats.org/drawingml/2006/chart">
            <c:chart xmlns:c="http://schemas.openxmlformats.org/drawingml/2006/chart" xmlns:r="http://schemas.openxmlformats.org/officeDocument/2006/relationships" r:id="rId2"/>
          </a:graphicData>
        </a:graphic>
      </p:graphicFrame>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10</a:t>
            </a:r>
          </a:p>
        </p:txBody>
      </p:sp>
      <p:sp>
        <p:nvSpPr>
          <p:cNvPr id="7" name="Titel 4"/>
          <p:cNvSpPr txBox="1">
            <a:spLocks/>
          </p:cNvSpPr>
          <p:nvPr/>
        </p:nvSpPr>
        <p:spPr>
          <a:xfrm>
            <a:off x="1822024" y="280190"/>
            <a:ext cx="9818874" cy="797984"/>
          </a:xfrm>
          <a:prstGeom prst="rect">
            <a:avLst/>
          </a:prstGeom>
        </p:spPr>
        <p:txBody>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de-DE" sz="3600" dirty="0">
                <a:latin typeface="+mn-lt"/>
              </a:rPr>
              <a:t>Gewerbesteuerhebesätze</a:t>
            </a:r>
            <a:endParaRPr lang="de-DE" sz="2400" dirty="0">
              <a:latin typeface="+mn-lt"/>
            </a:endParaRPr>
          </a:p>
        </p:txBody>
      </p:sp>
      <p:sp>
        <p:nvSpPr>
          <p:cNvPr id="8" name="Textfeld 7"/>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Steuern</a:t>
            </a:r>
          </a:p>
        </p:txBody>
      </p:sp>
      <p:sp>
        <p:nvSpPr>
          <p:cNvPr id="6" name="Textfeld 5"/>
          <p:cNvSpPr txBox="1"/>
          <p:nvPr/>
        </p:nvSpPr>
        <p:spPr>
          <a:xfrm>
            <a:off x="8179279" y="5758774"/>
            <a:ext cx="3174521" cy="246221"/>
          </a:xfrm>
          <a:prstGeom prst="rect">
            <a:avLst/>
          </a:prstGeom>
          <a:noFill/>
        </p:spPr>
        <p:txBody>
          <a:bodyPr wrap="square" rtlCol="0">
            <a:spAutoFit/>
          </a:bodyPr>
          <a:lstStyle/>
          <a:p>
            <a:r>
              <a:rPr lang="de-DE" sz="1000" i="1" dirty="0"/>
              <a:t>Quelle: MODULDREI NRW Standortvergleich-Straelen</a:t>
            </a:r>
          </a:p>
        </p:txBody>
      </p:sp>
    </p:spTree>
    <p:extLst>
      <p:ext uri="{BB962C8B-B14F-4D97-AF65-F5344CB8AC3E}">
        <p14:creationId xmlns:p14="http://schemas.microsoft.com/office/powerpoint/2010/main" val="319701976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Inhaltsplatzhalter 7"/>
          <p:cNvGraphicFramePr>
            <a:graphicFrameLocks noGrp="1"/>
          </p:cNvGraphicFramePr>
          <p:nvPr>
            <p:ph idx="1"/>
            <p:extLst>
              <p:ext uri="{D42A27DB-BD31-4B8C-83A1-F6EECF244321}">
                <p14:modId xmlns:p14="http://schemas.microsoft.com/office/powerpoint/2010/main" val="1163756171"/>
              </p:ext>
            </p:extLst>
          </p:nvPr>
        </p:nvGraphicFramePr>
        <p:xfrm>
          <a:off x="1228725" y="1900238"/>
          <a:ext cx="9744075" cy="3858536"/>
        </p:xfrm>
        <a:graphic>
          <a:graphicData uri="http://schemas.openxmlformats.org/drawingml/2006/chart">
            <c:chart xmlns:c="http://schemas.openxmlformats.org/drawingml/2006/chart" xmlns:r="http://schemas.openxmlformats.org/officeDocument/2006/relationships" r:id="rId2"/>
          </a:graphicData>
        </a:graphic>
      </p:graphicFrame>
      <p:sp>
        <p:nvSpPr>
          <p:cNvPr id="4" name="Foliennummernplatzhalter 3"/>
          <p:cNvSpPr>
            <a:spLocks noGrp="1"/>
          </p:cNvSpPr>
          <p:nvPr>
            <p:ph type="sldNum" sz="quarter" idx="4294967295"/>
          </p:nvPr>
        </p:nvSpPr>
        <p:spPr>
          <a:xfrm>
            <a:off x="8610600" y="6356350"/>
            <a:ext cx="2743200" cy="365125"/>
          </a:xfrm>
        </p:spPr>
        <p:txBody>
          <a:bodyPr/>
          <a:lstStyle/>
          <a:p>
            <a:r>
              <a:rPr lang="de-DE" dirty="0">
                <a:solidFill>
                  <a:schemeClr val="bg1"/>
                </a:solidFill>
              </a:rPr>
              <a:t>11</a:t>
            </a:r>
          </a:p>
        </p:txBody>
      </p:sp>
      <p:sp>
        <p:nvSpPr>
          <p:cNvPr id="9" name="Titel 4"/>
          <p:cNvSpPr>
            <a:spLocks noGrp="1"/>
          </p:cNvSpPr>
          <p:nvPr>
            <p:ph type="title"/>
          </p:nvPr>
        </p:nvSpPr>
        <p:spPr>
          <a:xfrm>
            <a:off x="1822024" y="280190"/>
            <a:ext cx="9818874" cy="797984"/>
          </a:xfrm>
        </p:spPr>
        <p:txBody>
          <a:bodyPr/>
          <a:lstStyle/>
          <a:p>
            <a:r>
              <a:rPr lang="de-DE" sz="3600" dirty="0">
                <a:latin typeface="+mn-lt"/>
              </a:rPr>
              <a:t>Grundsteuerhebesätze</a:t>
            </a:r>
            <a:endParaRPr lang="de-DE" sz="2400" dirty="0">
              <a:latin typeface="+mn-lt"/>
            </a:endParaRPr>
          </a:p>
        </p:txBody>
      </p:sp>
      <p:sp>
        <p:nvSpPr>
          <p:cNvPr id="10" name="Textfeld 9"/>
          <p:cNvSpPr txBox="1"/>
          <p:nvPr/>
        </p:nvSpPr>
        <p:spPr>
          <a:xfrm>
            <a:off x="327074" y="884045"/>
            <a:ext cx="1122347" cy="369332"/>
          </a:xfrm>
          <a:prstGeom prst="rect">
            <a:avLst/>
          </a:prstGeom>
          <a:noFill/>
        </p:spPr>
        <p:txBody>
          <a:bodyPr wrap="square" rtlCol="0">
            <a:spAutoFit/>
          </a:bodyPr>
          <a:lstStyle/>
          <a:p>
            <a:pPr algn="ctr"/>
            <a:r>
              <a:rPr lang="de-DE" dirty="0">
                <a:solidFill>
                  <a:srgbClr val="348939"/>
                </a:solidFill>
              </a:rPr>
              <a:t>Steuern</a:t>
            </a:r>
          </a:p>
        </p:txBody>
      </p:sp>
      <p:sp>
        <p:nvSpPr>
          <p:cNvPr id="6" name="Textfeld 5"/>
          <p:cNvSpPr txBox="1"/>
          <p:nvPr/>
        </p:nvSpPr>
        <p:spPr>
          <a:xfrm>
            <a:off x="8179279" y="5758774"/>
            <a:ext cx="3174521" cy="246221"/>
          </a:xfrm>
          <a:prstGeom prst="rect">
            <a:avLst/>
          </a:prstGeom>
          <a:noFill/>
        </p:spPr>
        <p:txBody>
          <a:bodyPr wrap="square" rtlCol="0">
            <a:spAutoFit/>
          </a:bodyPr>
          <a:lstStyle/>
          <a:p>
            <a:r>
              <a:rPr lang="de-DE" sz="1000" i="1" dirty="0"/>
              <a:t>Quelle: MODULDREI NRW Standortvergleich-Straelen</a:t>
            </a:r>
          </a:p>
        </p:txBody>
      </p:sp>
    </p:spTree>
    <p:extLst>
      <p:ext uri="{BB962C8B-B14F-4D97-AF65-F5344CB8AC3E}">
        <p14:creationId xmlns:p14="http://schemas.microsoft.com/office/powerpoint/2010/main" val="349585666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liennummernplatzhalter 3"/>
          <p:cNvSpPr>
            <a:spLocks noGrp="1"/>
          </p:cNvSpPr>
          <p:nvPr>
            <p:ph type="sldNum" sz="quarter" idx="4294967295"/>
          </p:nvPr>
        </p:nvSpPr>
        <p:spPr>
          <a:xfrm>
            <a:off x="8610600" y="6356350"/>
            <a:ext cx="2743200" cy="365125"/>
          </a:xfrm>
        </p:spPr>
        <p:txBody>
          <a:bodyPr/>
          <a:lstStyle/>
          <a:p>
            <a:r>
              <a:rPr lang="de-DE" dirty="0">
                <a:solidFill>
                  <a:schemeClr val="bg1"/>
                </a:solidFill>
              </a:rPr>
              <a:t>12</a:t>
            </a:r>
          </a:p>
        </p:txBody>
      </p:sp>
      <p:graphicFrame>
        <p:nvGraphicFramePr>
          <p:cNvPr id="17" name="Inhaltsplatzhalter 16"/>
          <p:cNvGraphicFramePr>
            <a:graphicFrameLocks noGrp="1"/>
          </p:cNvGraphicFramePr>
          <p:nvPr>
            <p:ph idx="1"/>
            <p:extLst>
              <p:ext uri="{D42A27DB-BD31-4B8C-83A1-F6EECF244321}">
                <p14:modId xmlns:p14="http://schemas.microsoft.com/office/powerpoint/2010/main" val="670985695"/>
              </p:ext>
            </p:extLst>
          </p:nvPr>
        </p:nvGraphicFramePr>
        <p:xfrm>
          <a:off x="1228726" y="1900799"/>
          <a:ext cx="9734346" cy="3887157"/>
        </p:xfrm>
        <a:graphic>
          <a:graphicData uri="http://schemas.openxmlformats.org/drawingml/2006/chart">
            <c:chart xmlns:c="http://schemas.openxmlformats.org/drawingml/2006/chart" xmlns:r="http://schemas.openxmlformats.org/officeDocument/2006/relationships" r:id="rId2"/>
          </a:graphicData>
        </a:graphic>
      </p:graphicFrame>
      <p:sp>
        <p:nvSpPr>
          <p:cNvPr id="7" name="Titel 4"/>
          <p:cNvSpPr txBox="1">
            <a:spLocks/>
          </p:cNvSpPr>
          <p:nvPr/>
        </p:nvSpPr>
        <p:spPr>
          <a:xfrm>
            <a:off x="1822024" y="280190"/>
            <a:ext cx="9818874" cy="797984"/>
          </a:xfrm>
          <a:prstGeom prst="rect">
            <a:avLst/>
          </a:prstGeom>
        </p:spPr>
        <p:txBody>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de-DE" sz="3600" dirty="0">
                <a:latin typeface="+mn-lt"/>
              </a:rPr>
              <a:t>Steuereinnahmekraft</a:t>
            </a:r>
            <a:endParaRPr lang="de-DE" sz="2400" dirty="0">
              <a:latin typeface="+mn-lt"/>
            </a:endParaRPr>
          </a:p>
        </p:txBody>
      </p:sp>
      <p:sp>
        <p:nvSpPr>
          <p:cNvPr id="8" name="Textfeld 7"/>
          <p:cNvSpPr txBox="1"/>
          <p:nvPr/>
        </p:nvSpPr>
        <p:spPr>
          <a:xfrm>
            <a:off x="327074" y="884045"/>
            <a:ext cx="1122347" cy="369332"/>
          </a:xfrm>
          <a:prstGeom prst="rect">
            <a:avLst/>
          </a:prstGeom>
          <a:noFill/>
        </p:spPr>
        <p:txBody>
          <a:bodyPr wrap="square" rtlCol="0">
            <a:spAutoFit/>
          </a:bodyPr>
          <a:lstStyle/>
          <a:p>
            <a:pPr algn="ctr"/>
            <a:r>
              <a:rPr lang="de-DE" dirty="0">
                <a:solidFill>
                  <a:srgbClr val="348939"/>
                </a:solidFill>
              </a:rPr>
              <a:t>Steuern</a:t>
            </a:r>
          </a:p>
        </p:txBody>
      </p:sp>
      <p:sp>
        <p:nvSpPr>
          <p:cNvPr id="6" name="Textfeld 5"/>
          <p:cNvSpPr txBox="1"/>
          <p:nvPr/>
        </p:nvSpPr>
        <p:spPr>
          <a:xfrm>
            <a:off x="8179279" y="5758774"/>
            <a:ext cx="3174521" cy="246221"/>
          </a:xfrm>
          <a:prstGeom prst="rect">
            <a:avLst/>
          </a:prstGeom>
          <a:noFill/>
        </p:spPr>
        <p:txBody>
          <a:bodyPr wrap="square" rtlCol="0">
            <a:spAutoFit/>
          </a:bodyPr>
          <a:lstStyle/>
          <a:p>
            <a:r>
              <a:rPr lang="de-DE" sz="1000" i="1" dirty="0"/>
              <a:t>Quelle: MODULDREI NRW Standortvergleich-Straelen</a:t>
            </a:r>
          </a:p>
        </p:txBody>
      </p:sp>
    </p:spTree>
    <p:extLst>
      <p:ext uri="{BB962C8B-B14F-4D97-AF65-F5344CB8AC3E}">
        <p14:creationId xmlns:p14="http://schemas.microsoft.com/office/powerpoint/2010/main" val="230261634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Inhaltsplatzhalter 6"/>
          <p:cNvGraphicFramePr>
            <a:graphicFrameLocks noGrp="1"/>
          </p:cNvGraphicFramePr>
          <p:nvPr>
            <p:ph idx="1"/>
            <p:extLst>
              <p:ext uri="{D42A27DB-BD31-4B8C-83A1-F6EECF244321}">
                <p14:modId xmlns:p14="http://schemas.microsoft.com/office/powerpoint/2010/main" val="3610331416"/>
              </p:ext>
            </p:extLst>
          </p:nvPr>
        </p:nvGraphicFramePr>
        <p:xfrm>
          <a:off x="1228726" y="1900238"/>
          <a:ext cx="9734346" cy="3877992"/>
        </p:xfrm>
        <a:graphic>
          <a:graphicData uri="http://schemas.openxmlformats.org/drawingml/2006/chart">
            <c:chart xmlns:c="http://schemas.openxmlformats.org/drawingml/2006/chart" xmlns:r="http://schemas.openxmlformats.org/officeDocument/2006/relationships" r:id="rId2"/>
          </a:graphicData>
        </a:graphic>
      </p:graphicFrame>
      <p:sp>
        <p:nvSpPr>
          <p:cNvPr id="4" name="Foliennummernplatzhalter 3"/>
          <p:cNvSpPr>
            <a:spLocks noGrp="1"/>
          </p:cNvSpPr>
          <p:nvPr>
            <p:ph type="sldNum" sz="quarter" idx="4294967295"/>
          </p:nvPr>
        </p:nvSpPr>
        <p:spPr>
          <a:xfrm>
            <a:off x="8610600" y="6356350"/>
            <a:ext cx="2743200" cy="365125"/>
          </a:xfrm>
        </p:spPr>
        <p:txBody>
          <a:bodyPr/>
          <a:lstStyle/>
          <a:p>
            <a:r>
              <a:rPr lang="de-DE" dirty="0">
                <a:solidFill>
                  <a:schemeClr val="bg1"/>
                </a:solidFill>
              </a:rPr>
              <a:t>13</a:t>
            </a:r>
          </a:p>
        </p:txBody>
      </p:sp>
      <p:sp>
        <p:nvSpPr>
          <p:cNvPr id="6" name="Titel 4"/>
          <p:cNvSpPr txBox="1">
            <a:spLocks/>
          </p:cNvSpPr>
          <p:nvPr/>
        </p:nvSpPr>
        <p:spPr>
          <a:xfrm>
            <a:off x="1822024" y="280190"/>
            <a:ext cx="9818874" cy="797984"/>
          </a:xfrm>
          <a:prstGeom prst="rect">
            <a:avLst/>
          </a:prstGeom>
        </p:spPr>
        <p:txBody>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endParaRPr lang="de-DE" sz="3200" dirty="0">
              <a:latin typeface="+mn-lt"/>
            </a:endParaRPr>
          </a:p>
        </p:txBody>
      </p:sp>
      <p:sp>
        <p:nvSpPr>
          <p:cNvPr id="14" name="Textfeld 13"/>
          <p:cNvSpPr txBox="1"/>
          <p:nvPr/>
        </p:nvSpPr>
        <p:spPr>
          <a:xfrm>
            <a:off x="327074" y="884045"/>
            <a:ext cx="1112620" cy="369332"/>
          </a:xfrm>
          <a:prstGeom prst="rect">
            <a:avLst/>
          </a:prstGeom>
          <a:noFill/>
        </p:spPr>
        <p:txBody>
          <a:bodyPr wrap="square" rtlCol="0">
            <a:spAutoFit/>
          </a:bodyPr>
          <a:lstStyle/>
          <a:p>
            <a:pPr algn="ctr"/>
            <a:r>
              <a:rPr lang="de-DE" dirty="0">
                <a:solidFill>
                  <a:srgbClr val="348939"/>
                </a:solidFill>
              </a:rPr>
              <a:t>Kaufkraft</a:t>
            </a:r>
          </a:p>
        </p:txBody>
      </p:sp>
      <p:sp>
        <p:nvSpPr>
          <p:cNvPr id="8" name="Textfeld 7"/>
          <p:cNvSpPr txBox="1"/>
          <p:nvPr/>
        </p:nvSpPr>
        <p:spPr>
          <a:xfrm>
            <a:off x="8179279" y="5758774"/>
            <a:ext cx="3174521" cy="246221"/>
          </a:xfrm>
          <a:prstGeom prst="rect">
            <a:avLst/>
          </a:prstGeom>
          <a:noFill/>
        </p:spPr>
        <p:txBody>
          <a:bodyPr wrap="square" rtlCol="0">
            <a:spAutoFit/>
          </a:bodyPr>
          <a:lstStyle/>
          <a:p>
            <a:r>
              <a:rPr lang="de-DE" sz="1000" i="1" dirty="0"/>
              <a:t>Quelle: MODULDREI NRW Standortvergleich-Straelen</a:t>
            </a:r>
          </a:p>
        </p:txBody>
      </p:sp>
      <p:sp>
        <p:nvSpPr>
          <p:cNvPr id="12" name="Titel 4"/>
          <p:cNvSpPr>
            <a:spLocks noGrp="1"/>
          </p:cNvSpPr>
          <p:nvPr>
            <p:ph type="title"/>
          </p:nvPr>
        </p:nvSpPr>
        <p:spPr>
          <a:xfrm>
            <a:off x="1822024" y="280190"/>
            <a:ext cx="9818874" cy="797984"/>
          </a:xfrm>
        </p:spPr>
        <p:txBody>
          <a:bodyPr/>
          <a:lstStyle/>
          <a:p>
            <a:r>
              <a:rPr lang="de-DE" sz="3600" dirty="0">
                <a:latin typeface="+mn-lt"/>
              </a:rPr>
              <a:t>Kaufkraftindex</a:t>
            </a:r>
            <a:endParaRPr lang="de-DE" sz="2400" dirty="0">
              <a:latin typeface="+mn-lt"/>
            </a:endParaRPr>
          </a:p>
        </p:txBody>
      </p:sp>
      <p:sp>
        <p:nvSpPr>
          <p:cNvPr id="15" name="Titel 4"/>
          <p:cNvSpPr txBox="1">
            <a:spLocks/>
          </p:cNvSpPr>
          <p:nvPr/>
        </p:nvSpPr>
        <p:spPr>
          <a:xfrm>
            <a:off x="1822024" y="884045"/>
            <a:ext cx="9818874" cy="797984"/>
          </a:xfrm>
          <a:prstGeom prst="rect">
            <a:avLst/>
          </a:prstGeom>
        </p:spPr>
        <p:txBody>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de-DE" sz="2400" dirty="0">
                <a:latin typeface="+mn-lt"/>
              </a:rPr>
              <a:t>verfügbares Einkommen der privaten Haushalte je Einwohner </a:t>
            </a:r>
          </a:p>
          <a:p>
            <a:r>
              <a:rPr lang="de-DE" sz="2400" dirty="0">
                <a:latin typeface="+mn-lt"/>
              </a:rPr>
              <a:t>in Relation zu NRW (NRW Ø = 100)</a:t>
            </a:r>
          </a:p>
        </p:txBody>
      </p:sp>
    </p:spTree>
    <p:extLst>
      <p:ext uri="{BB962C8B-B14F-4D97-AF65-F5344CB8AC3E}">
        <p14:creationId xmlns:p14="http://schemas.microsoft.com/office/powerpoint/2010/main" val="383020264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el 4"/>
          <p:cNvSpPr>
            <a:spLocks noGrp="1"/>
          </p:cNvSpPr>
          <p:nvPr>
            <p:ph type="title"/>
          </p:nvPr>
        </p:nvSpPr>
        <p:spPr>
          <a:xfrm>
            <a:off x="1822024" y="280190"/>
            <a:ext cx="9818874" cy="797984"/>
          </a:xfrm>
        </p:spPr>
        <p:txBody>
          <a:bodyPr/>
          <a:lstStyle/>
          <a:p>
            <a:r>
              <a:rPr lang="de-DE" sz="3600" dirty="0">
                <a:latin typeface="+mn-lt"/>
              </a:rPr>
              <a:t>Einzelhandelszentralität</a:t>
            </a:r>
            <a:endParaRPr lang="de-DE" sz="2400" dirty="0">
              <a:latin typeface="+mn-lt"/>
            </a:endParaRPr>
          </a:p>
        </p:txBody>
      </p:sp>
      <p:sp>
        <p:nvSpPr>
          <p:cNvPr id="6" name="Textfeld 5"/>
          <p:cNvSpPr txBox="1"/>
          <p:nvPr/>
        </p:nvSpPr>
        <p:spPr>
          <a:xfrm>
            <a:off x="258835" y="893508"/>
            <a:ext cx="1283362" cy="369332"/>
          </a:xfrm>
          <a:prstGeom prst="rect">
            <a:avLst/>
          </a:prstGeom>
          <a:noFill/>
        </p:spPr>
        <p:txBody>
          <a:bodyPr wrap="square" rtlCol="0">
            <a:spAutoFit/>
          </a:bodyPr>
          <a:lstStyle/>
          <a:p>
            <a:pPr algn="ctr"/>
            <a:r>
              <a:rPr lang="de-DE" dirty="0">
                <a:solidFill>
                  <a:srgbClr val="348939"/>
                </a:solidFill>
              </a:rPr>
              <a:t>Zentralität</a:t>
            </a:r>
          </a:p>
        </p:txBody>
      </p:sp>
      <p:graphicFrame>
        <p:nvGraphicFramePr>
          <p:cNvPr id="7" name="Inhaltsplatzhalter 6"/>
          <p:cNvGraphicFramePr>
            <a:graphicFrameLocks noGrp="1"/>
          </p:cNvGraphicFramePr>
          <p:nvPr>
            <p:ph idx="1"/>
            <p:extLst>
              <p:ext uri="{D42A27DB-BD31-4B8C-83A1-F6EECF244321}">
                <p14:modId xmlns:p14="http://schemas.microsoft.com/office/powerpoint/2010/main" val="2284041049"/>
              </p:ext>
            </p:extLst>
          </p:nvPr>
        </p:nvGraphicFramePr>
        <p:xfrm>
          <a:off x="1228725" y="1900238"/>
          <a:ext cx="10125075" cy="3762375"/>
        </p:xfrm>
        <a:graphic>
          <a:graphicData uri="http://schemas.openxmlformats.org/drawingml/2006/chart">
            <c:chart xmlns:c="http://schemas.openxmlformats.org/drawingml/2006/chart" xmlns:r="http://schemas.openxmlformats.org/officeDocument/2006/relationships" r:id="rId2"/>
          </a:graphicData>
        </a:graphic>
      </p:graphicFrame>
      <p:sp>
        <p:nvSpPr>
          <p:cNvPr id="8" name="Foliennummernplatzhalter 3"/>
          <p:cNvSpPr txBox="1">
            <a:spLocks/>
          </p:cNvSpPr>
          <p:nvPr/>
        </p:nvSpPr>
        <p:spPr>
          <a:xfrm>
            <a:off x="8610600" y="6356350"/>
            <a:ext cx="2743200" cy="365125"/>
          </a:xfrm>
          <a:prstGeom prst="rect">
            <a:avLst/>
          </a:prstGeom>
        </p:spPr>
        <p:txBody>
          <a:bodyPr vert="horz" lIns="91440" tIns="45720" rIns="91440" bIns="45720" rtlCol="0" anchor="ctr"/>
          <a:lstStyle>
            <a:defPPr>
              <a:defRPr lang="de-DE"/>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de-DE" dirty="0">
                <a:solidFill>
                  <a:schemeClr val="bg1"/>
                </a:solidFill>
              </a:rPr>
              <a:t>14</a:t>
            </a:r>
          </a:p>
        </p:txBody>
      </p:sp>
      <p:sp>
        <p:nvSpPr>
          <p:cNvPr id="11" name="Textfeld 10"/>
          <p:cNvSpPr txBox="1"/>
          <p:nvPr/>
        </p:nvSpPr>
        <p:spPr>
          <a:xfrm>
            <a:off x="8466377" y="5786632"/>
            <a:ext cx="3174521" cy="246221"/>
          </a:xfrm>
          <a:prstGeom prst="rect">
            <a:avLst/>
          </a:prstGeom>
          <a:noFill/>
        </p:spPr>
        <p:txBody>
          <a:bodyPr wrap="square" rtlCol="0">
            <a:spAutoFit/>
          </a:bodyPr>
          <a:lstStyle/>
          <a:p>
            <a:r>
              <a:rPr lang="de-DE" sz="1000" i="1" dirty="0"/>
              <a:t>Quelle: Wirtschaftsförderung Kreis Kleve GmbH</a:t>
            </a:r>
          </a:p>
        </p:txBody>
      </p:sp>
    </p:spTree>
    <p:extLst>
      <p:ext uri="{BB962C8B-B14F-4D97-AF65-F5344CB8AC3E}">
        <p14:creationId xmlns:p14="http://schemas.microsoft.com/office/powerpoint/2010/main" val="55189798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Inhaltsplatzhalter 6"/>
          <p:cNvPicPr>
            <a:picLocks noGrp="1" noChangeAspect="1"/>
          </p:cNvPicPr>
          <p:nvPr>
            <p:ph idx="1"/>
          </p:nvPr>
        </p:nvPicPr>
        <p:blipFill>
          <a:blip r:embed="rId2"/>
          <a:stretch>
            <a:fillRect/>
          </a:stretch>
        </p:blipFill>
        <p:spPr>
          <a:xfrm>
            <a:off x="9097607" y="1388067"/>
            <a:ext cx="2249684" cy="924646"/>
          </a:xfrm>
          <a:prstGeom prst="rect">
            <a:avLst/>
          </a:prstGeom>
        </p:spPr>
      </p:pic>
      <p:pic>
        <p:nvPicPr>
          <p:cNvPr id="8" name="Grafik 7"/>
          <p:cNvPicPr>
            <a:picLocks noChangeAspect="1"/>
          </p:cNvPicPr>
          <p:nvPr/>
        </p:nvPicPr>
        <p:blipFill>
          <a:blip r:embed="rId3">
            <a:extLst>
              <a:ext uri="{BEBA8EAE-BF5A-486C-A8C5-ECC9F3942E4B}">
                <a14:imgProps xmlns:a14="http://schemas.microsoft.com/office/drawing/2010/main">
                  <a14:imgLayer r:embed="rId4">
                    <a14:imgEffect>
                      <a14:backgroundRemoval t="2632" b="98684" l="0" r="100000"/>
                    </a14:imgEffect>
                  </a14:imgLayer>
                </a14:imgProps>
              </a:ext>
            </a:extLst>
          </a:blip>
          <a:stretch>
            <a:fillRect/>
          </a:stretch>
        </p:blipFill>
        <p:spPr>
          <a:xfrm>
            <a:off x="709362" y="1389153"/>
            <a:ext cx="1302889" cy="1164936"/>
          </a:xfrm>
          <a:prstGeom prst="rect">
            <a:avLst/>
          </a:prstGeom>
        </p:spPr>
      </p:pic>
      <p:pic>
        <p:nvPicPr>
          <p:cNvPr id="10" name="Grafik 9"/>
          <p:cNvPicPr>
            <a:picLocks noChangeAspect="1"/>
          </p:cNvPicPr>
          <p:nvPr/>
        </p:nvPicPr>
        <p:blipFill>
          <a:blip r:embed="rId5"/>
          <a:stretch>
            <a:fillRect/>
          </a:stretch>
        </p:blipFill>
        <p:spPr>
          <a:xfrm>
            <a:off x="9047747" y="2252874"/>
            <a:ext cx="2056058" cy="1077431"/>
          </a:xfrm>
          <a:prstGeom prst="rect">
            <a:avLst/>
          </a:prstGeom>
        </p:spPr>
      </p:pic>
      <p:pic>
        <p:nvPicPr>
          <p:cNvPr id="11" name="Grafik 10"/>
          <p:cNvPicPr>
            <a:picLocks noChangeAspect="1"/>
          </p:cNvPicPr>
          <p:nvPr/>
        </p:nvPicPr>
        <p:blipFill>
          <a:blip r:embed="rId6"/>
          <a:stretch>
            <a:fillRect/>
          </a:stretch>
        </p:blipFill>
        <p:spPr>
          <a:xfrm>
            <a:off x="634652" y="2522602"/>
            <a:ext cx="2054839" cy="840616"/>
          </a:xfrm>
          <a:prstGeom prst="rect">
            <a:avLst/>
          </a:prstGeom>
        </p:spPr>
      </p:pic>
      <p:pic>
        <p:nvPicPr>
          <p:cNvPr id="12" name="Grafik 11"/>
          <p:cNvPicPr>
            <a:picLocks noChangeAspect="1"/>
          </p:cNvPicPr>
          <p:nvPr/>
        </p:nvPicPr>
        <p:blipFill>
          <a:blip r:embed="rId7"/>
          <a:stretch>
            <a:fillRect/>
          </a:stretch>
        </p:blipFill>
        <p:spPr>
          <a:xfrm>
            <a:off x="3256734" y="2535271"/>
            <a:ext cx="2892714" cy="789424"/>
          </a:xfrm>
          <a:prstGeom prst="rect">
            <a:avLst/>
          </a:prstGeom>
        </p:spPr>
      </p:pic>
      <p:pic>
        <p:nvPicPr>
          <p:cNvPr id="13" name="Grafik 12"/>
          <p:cNvPicPr>
            <a:picLocks noChangeAspect="1"/>
          </p:cNvPicPr>
          <p:nvPr/>
        </p:nvPicPr>
        <p:blipFill>
          <a:blip r:embed="rId8"/>
          <a:stretch>
            <a:fillRect/>
          </a:stretch>
        </p:blipFill>
        <p:spPr>
          <a:xfrm>
            <a:off x="3256734" y="3720502"/>
            <a:ext cx="3314789" cy="496226"/>
          </a:xfrm>
          <a:prstGeom prst="rect">
            <a:avLst/>
          </a:prstGeom>
        </p:spPr>
      </p:pic>
      <p:pic>
        <p:nvPicPr>
          <p:cNvPr id="14" name="Grafik 13"/>
          <p:cNvPicPr>
            <a:picLocks noChangeAspect="1"/>
          </p:cNvPicPr>
          <p:nvPr/>
        </p:nvPicPr>
        <p:blipFill>
          <a:blip r:embed="rId9"/>
          <a:stretch>
            <a:fillRect/>
          </a:stretch>
        </p:blipFill>
        <p:spPr>
          <a:xfrm>
            <a:off x="6831162" y="3535379"/>
            <a:ext cx="2101796" cy="754931"/>
          </a:xfrm>
          <a:prstGeom prst="rect">
            <a:avLst/>
          </a:prstGeom>
        </p:spPr>
      </p:pic>
      <p:sp>
        <p:nvSpPr>
          <p:cNvPr id="15" name="Foliennummernplatzhalter 14"/>
          <p:cNvSpPr>
            <a:spLocks noGrp="1"/>
          </p:cNvSpPr>
          <p:nvPr>
            <p:ph type="sldNum" sz="quarter" idx="4294967295"/>
          </p:nvPr>
        </p:nvSpPr>
        <p:spPr>
          <a:xfrm>
            <a:off x="8610600" y="6356350"/>
            <a:ext cx="2743200" cy="365125"/>
          </a:xfrm>
        </p:spPr>
        <p:txBody>
          <a:bodyPr/>
          <a:lstStyle/>
          <a:p>
            <a:r>
              <a:rPr lang="de-DE" dirty="0">
                <a:solidFill>
                  <a:schemeClr val="bg1"/>
                </a:solidFill>
              </a:rPr>
              <a:t>15</a:t>
            </a:r>
          </a:p>
        </p:txBody>
      </p:sp>
      <p:pic>
        <p:nvPicPr>
          <p:cNvPr id="2" name="Grafik 1"/>
          <p:cNvPicPr>
            <a:picLocks noChangeAspect="1"/>
          </p:cNvPicPr>
          <p:nvPr/>
        </p:nvPicPr>
        <p:blipFill>
          <a:blip r:embed="rId10"/>
          <a:stretch>
            <a:fillRect/>
          </a:stretch>
        </p:blipFill>
        <p:spPr>
          <a:xfrm>
            <a:off x="4914128" y="1255260"/>
            <a:ext cx="2353052" cy="1137309"/>
          </a:xfrm>
          <a:prstGeom prst="rect">
            <a:avLst/>
          </a:prstGeom>
        </p:spPr>
      </p:pic>
      <p:pic>
        <p:nvPicPr>
          <p:cNvPr id="3" name="Grafik 2"/>
          <p:cNvPicPr>
            <a:picLocks noChangeAspect="1"/>
          </p:cNvPicPr>
          <p:nvPr/>
        </p:nvPicPr>
        <p:blipFill>
          <a:blip r:embed="rId11"/>
          <a:stretch>
            <a:fillRect/>
          </a:stretch>
        </p:blipFill>
        <p:spPr>
          <a:xfrm>
            <a:off x="433104" y="3478269"/>
            <a:ext cx="2457937" cy="1014665"/>
          </a:xfrm>
          <a:prstGeom prst="rect">
            <a:avLst/>
          </a:prstGeom>
        </p:spPr>
      </p:pic>
      <p:pic>
        <p:nvPicPr>
          <p:cNvPr id="4" name="Grafik 3"/>
          <p:cNvPicPr>
            <a:picLocks noChangeAspect="1"/>
          </p:cNvPicPr>
          <p:nvPr/>
        </p:nvPicPr>
        <p:blipFill>
          <a:blip r:embed="rId12"/>
          <a:stretch>
            <a:fillRect/>
          </a:stretch>
        </p:blipFill>
        <p:spPr>
          <a:xfrm>
            <a:off x="3619306" y="4563884"/>
            <a:ext cx="1778040" cy="900087"/>
          </a:xfrm>
          <a:prstGeom prst="rect">
            <a:avLst/>
          </a:prstGeom>
        </p:spPr>
      </p:pic>
      <p:pic>
        <p:nvPicPr>
          <p:cNvPr id="16" name="Grafik 15"/>
          <p:cNvPicPr>
            <a:picLocks noChangeAspect="1"/>
          </p:cNvPicPr>
          <p:nvPr/>
        </p:nvPicPr>
        <p:blipFill>
          <a:blip r:embed="rId13"/>
          <a:stretch>
            <a:fillRect/>
          </a:stretch>
        </p:blipFill>
        <p:spPr>
          <a:xfrm>
            <a:off x="750190" y="4432508"/>
            <a:ext cx="2143667" cy="1191879"/>
          </a:xfrm>
          <a:prstGeom prst="rect">
            <a:avLst/>
          </a:prstGeom>
        </p:spPr>
      </p:pic>
      <p:pic>
        <p:nvPicPr>
          <p:cNvPr id="17" name="Grafik 16"/>
          <p:cNvPicPr>
            <a:picLocks noChangeAspect="1"/>
          </p:cNvPicPr>
          <p:nvPr/>
        </p:nvPicPr>
        <p:blipFill>
          <a:blip r:embed="rId14"/>
          <a:stretch>
            <a:fillRect/>
          </a:stretch>
        </p:blipFill>
        <p:spPr>
          <a:xfrm>
            <a:off x="9070816" y="3368637"/>
            <a:ext cx="2276475" cy="981075"/>
          </a:xfrm>
          <a:prstGeom prst="rect">
            <a:avLst/>
          </a:prstGeom>
        </p:spPr>
      </p:pic>
      <p:pic>
        <p:nvPicPr>
          <p:cNvPr id="18" name="Grafik 17"/>
          <p:cNvPicPr>
            <a:picLocks noChangeAspect="1"/>
          </p:cNvPicPr>
          <p:nvPr/>
        </p:nvPicPr>
        <p:blipFill>
          <a:blip r:embed="rId15"/>
          <a:stretch>
            <a:fillRect/>
          </a:stretch>
        </p:blipFill>
        <p:spPr>
          <a:xfrm>
            <a:off x="6831162" y="2418466"/>
            <a:ext cx="1972559" cy="1023035"/>
          </a:xfrm>
          <a:prstGeom prst="rect">
            <a:avLst/>
          </a:prstGeom>
        </p:spPr>
      </p:pic>
      <p:pic>
        <p:nvPicPr>
          <p:cNvPr id="19" name="Grafik 18"/>
          <p:cNvPicPr>
            <a:picLocks noChangeAspect="1"/>
          </p:cNvPicPr>
          <p:nvPr/>
        </p:nvPicPr>
        <p:blipFill>
          <a:blip r:embed="rId16"/>
          <a:stretch>
            <a:fillRect/>
          </a:stretch>
        </p:blipFill>
        <p:spPr>
          <a:xfrm>
            <a:off x="6122795" y="4577956"/>
            <a:ext cx="1828250" cy="909018"/>
          </a:xfrm>
          <a:prstGeom prst="rect">
            <a:avLst/>
          </a:prstGeom>
        </p:spPr>
      </p:pic>
      <p:pic>
        <p:nvPicPr>
          <p:cNvPr id="20" name="Grafik 19"/>
          <p:cNvPicPr>
            <a:picLocks noChangeAspect="1"/>
          </p:cNvPicPr>
          <p:nvPr/>
        </p:nvPicPr>
        <p:blipFill>
          <a:blip r:embed="rId17"/>
          <a:stretch>
            <a:fillRect/>
          </a:stretch>
        </p:blipFill>
        <p:spPr>
          <a:xfrm>
            <a:off x="8676494" y="4530812"/>
            <a:ext cx="2256409" cy="933159"/>
          </a:xfrm>
          <a:prstGeom prst="rect">
            <a:avLst/>
          </a:prstGeom>
        </p:spPr>
      </p:pic>
      <p:pic>
        <p:nvPicPr>
          <p:cNvPr id="21" name="Grafik 20"/>
          <p:cNvPicPr>
            <a:picLocks noChangeAspect="1"/>
          </p:cNvPicPr>
          <p:nvPr/>
        </p:nvPicPr>
        <p:blipFill>
          <a:blip r:embed="rId18"/>
          <a:stretch>
            <a:fillRect/>
          </a:stretch>
        </p:blipFill>
        <p:spPr>
          <a:xfrm>
            <a:off x="7147350" y="1268559"/>
            <a:ext cx="1695450" cy="1076325"/>
          </a:xfrm>
          <a:prstGeom prst="rect">
            <a:avLst/>
          </a:prstGeom>
        </p:spPr>
      </p:pic>
      <p:sp>
        <p:nvSpPr>
          <p:cNvPr id="23" name="Titel 4"/>
          <p:cNvSpPr>
            <a:spLocks noGrp="1"/>
          </p:cNvSpPr>
          <p:nvPr>
            <p:ph type="title"/>
          </p:nvPr>
        </p:nvSpPr>
        <p:spPr>
          <a:xfrm>
            <a:off x="1822024" y="280190"/>
            <a:ext cx="9818874" cy="797984"/>
          </a:xfrm>
        </p:spPr>
        <p:txBody>
          <a:bodyPr/>
          <a:lstStyle/>
          <a:p>
            <a:r>
              <a:rPr lang="de-DE" sz="3600" dirty="0">
                <a:latin typeface="+mn-lt"/>
              </a:rPr>
              <a:t>Große Wirtschaftskraft</a:t>
            </a:r>
            <a:endParaRPr lang="de-DE" sz="2400" dirty="0">
              <a:latin typeface="+mn-lt"/>
            </a:endParaRPr>
          </a:p>
        </p:txBody>
      </p:sp>
      <p:sp>
        <p:nvSpPr>
          <p:cNvPr id="24" name="Textfeld 23"/>
          <p:cNvSpPr txBox="1"/>
          <p:nvPr/>
        </p:nvSpPr>
        <p:spPr>
          <a:xfrm>
            <a:off x="288077" y="884045"/>
            <a:ext cx="1229438" cy="369332"/>
          </a:xfrm>
          <a:prstGeom prst="rect">
            <a:avLst/>
          </a:prstGeom>
          <a:noFill/>
        </p:spPr>
        <p:txBody>
          <a:bodyPr wrap="square" rtlCol="0">
            <a:spAutoFit/>
          </a:bodyPr>
          <a:lstStyle/>
          <a:p>
            <a:pPr algn="ctr"/>
            <a:r>
              <a:rPr lang="de-DE" dirty="0">
                <a:solidFill>
                  <a:srgbClr val="348939"/>
                </a:solidFill>
              </a:rPr>
              <a:t>Wirtschaft</a:t>
            </a:r>
          </a:p>
        </p:txBody>
      </p:sp>
      <p:pic>
        <p:nvPicPr>
          <p:cNvPr id="5" name="Grafik 4"/>
          <p:cNvPicPr>
            <a:picLocks noChangeAspect="1"/>
          </p:cNvPicPr>
          <p:nvPr/>
        </p:nvPicPr>
        <p:blipFill>
          <a:blip r:embed="rId19" cstate="print">
            <a:extLst>
              <a:ext uri="{28A0092B-C50C-407E-A947-70E740481C1C}">
                <a14:useLocalDpi xmlns:a14="http://schemas.microsoft.com/office/drawing/2010/main" val="0"/>
              </a:ext>
            </a:extLst>
          </a:blip>
          <a:stretch>
            <a:fillRect/>
          </a:stretch>
        </p:blipFill>
        <p:spPr>
          <a:xfrm>
            <a:off x="2236656" y="1525447"/>
            <a:ext cx="2732628" cy="734641"/>
          </a:xfrm>
          <a:prstGeom prst="rect">
            <a:avLst/>
          </a:prstGeom>
        </p:spPr>
      </p:pic>
      <p:sp>
        <p:nvSpPr>
          <p:cNvPr id="6" name="Textfeld 5"/>
          <p:cNvSpPr txBox="1"/>
          <p:nvPr/>
        </p:nvSpPr>
        <p:spPr>
          <a:xfrm>
            <a:off x="9908141" y="5416041"/>
            <a:ext cx="2278188" cy="461665"/>
          </a:xfrm>
          <a:prstGeom prst="rect">
            <a:avLst/>
          </a:prstGeom>
          <a:noFill/>
        </p:spPr>
        <p:txBody>
          <a:bodyPr wrap="none" rtlCol="0">
            <a:spAutoFit/>
          </a:bodyPr>
          <a:lstStyle/>
          <a:p>
            <a:r>
              <a:rPr lang="de-DE" sz="2400" dirty="0"/>
              <a:t>und viele mehr…</a:t>
            </a:r>
          </a:p>
        </p:txBody>
      </p:sp>
    </p:spTree>
    <p:extLst>
      <p:ext uri="{BB962C8B-B14F-4D97-AF65-F5344CB8AC3E}">
        <p14:creationId xmlns:p14="http://schemas.microsoft.com/office/powerpoint/2010/main" val="296820820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el 4"/>
          <p:cNvSpPr txBox="1">
            <a:spLocks/>
          </p:cNvSpPr>
          <p:nvPr/>
        </p:nvSpPr>
        <p:spPr>
          <a:xfrm>
            <a:off x="1822024" y="280190"/>
            <a:ext cx="9818874" cy="797984"/>
          </a:xfrm>
          <a:prstGeom prst="rect">
            <a:avLst/>
          </a:prstGeom>
        </p:spPr>
        <p:txBody>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de-DE" sz="3600" dirty="0">
                <a:latin typeface="+mn-lt"/>
              </a:rPr>
              <a:t>Neuste Gewerbegebiete</a:t>
            </a:r>
            <a:endParaRPr lang="de-DE" sz="2400" dirty="0">
              <a:latin typeface="+mn-lt"/>
            </a:endParaRPr>
          </a:p>
        </p:txBody>
      </p:sp>
      <p:sp>
        <p:nvSpPr>
          <p:cNvPr id="10" name="Textfeld 9"/>
          <p:cNvSpPr txBox="1"/>
          <p:nvPr/>
        </p:nvSpPr>
        <p:spPr>
          <a:xfrm>
            <a:off x="288077" y="884045"/>
            <a:ext cx="1229438" cy="369332"/>
          </a:xfrm>
          <a:prstGeom prst="rect">
            <a:avLst/>
          </a:prstGeom>
          <a:noFill/>
        </p:spPr>
        <p:txBody>
          <a:bodyPr wrap="square" rtlCol="0">
            <a:spAutoFit/>
          </a:bodyPr>
          <a:lstStyle/>
          <a:p>
            <a:pPr algn="ctr"/>
            <a:r>
              <a:rPr lang="de-DE" dirty="0">
                <a:solidFill>
                  <a:srgbClr val="348939"/>
                </a:solidFill>
              </a:rPr>
              <a:t>Wirtschaft</a:t>
            </a:r>
          </a:p>
        </p:txBody>
      </p:sp>
      <p:sp>
        <p:nvSpPr>
          <p:cNvPr id="11" name="Foliennummernplatzhalter 14"/>
          <p:cNvSpPr txBox="1">
            <a:spLocks/>
          </p:cNvSpPr>
          <p:nvPr/>
        </p:nvSpPr>
        <p:spPr>
          <a:xfrm>
            <a:off x="8610600" y="6356350"/>
            <a:ext cx="2743200" cy="365125"/>
          </a:xfrm>
          <a:prstGeom prst="rect">
            <a:avLst/>
          </a:prstGeom>
        </p:spPr>
        <p:txBody>
          <a:bodyPr vert="horz" lIns="91440" tIns="45720" rIns="91440" bIns="45720" rtlCol="0" anchor="ctr"/>
          <a:lstStyle>
            <a:defPPr>
              <a:defRPr lang="de-DE"/>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de-DE" dirty="0">
                <a:solidFill>
                  <a:schemeClr val="bg1"/>
                </a:solidFill>
              </a:rPr>
              <a:t>16</a:t>
            </a:r>
          </a:p>
        </p:txBody>
      </p:sp>
      <p:pic>
        <p:nvPicPr>
          <p:cNvPr id="13" name="Grafik 1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336822" y="1974714"/>
            <a:ext cx="5553783" cy="3753037"/>
          </a:xfrm>
          <a:prstGeom prst="rect">
            <a:avLst/>
          </a:prstGeom>
        </p:spPr>
      </p:pic>
      <p:sp>
        <p:nvSpPr>
          <p:cNvPr id="17" name="Textfeld 16"/>
          <p:cNvSpPr txBox="1"/>
          <p:nvPr/>
        </p:nvSpPr>
        <p:spPr>
          <a:xfrm>
            <a:off x="281330" y="1605383"/>
            <a:ext cx="5750989" cy="369332"/>
          </a:xfrm>
          <a:prstGeom prst="rect">
            <a:avLst/>
          </a:prstGeom>
          <a:noFill/>
          <a:ln>
            <a:solidFill>
              <a:schemeClr val="bg2"/>
            </a:solidFill>
          </a:ln>
        </p:spPr>
        <p:txBody>
          <a:bodyPr wrap="square" rtlCol="0">
            <a:spAutoFit/>
          </a:bodyPr>
          <a:lstStyle/>
          <a:p>
            <a:pPr algn="ctr"/>
            <a:r>
              <a:rPr lang="de-DE" dirty="0"/>
              <a:t>Gewerbegebiet </a:t>
            </a:r>
            <a:r>
              <a:rPr lang="de-DE" dirty="0" err="1"/>
              <a:t>Hetzert</a:t>
            </a:r>
            <a:endParaRPr lang="de-DE" dirty="0"/>
          </a:p>
        </p:txBody>
      </p:sp>
      <p:sp>
        <p:nvSpPr>
          <p:cNvPr id="18" name="Textfeld 17"/>
          <p:cNvSpPr txBox="1"/>
          <p:nvPr/>
        </p:nvSpPr>
        <p:spPr>
          <a:xfrm>
            <a:off x="6336822" y="1605382"/>
            <a:ext cx="5553784" cy="369332"/>
          </a:xfrm>
          <a:prstGeom prst="rect">
            <a:avLst/>
          </a:prstGeom>
          <a:noFill/>
          <a:ln>
            <a:solidFill>
              <a:schemeClr val="bg2"/>
            </a:solidFill>
          </a:ln>
        </p:spPr>
        <p:txBody>
          <a:bodyPr wrap="square" rtlCol="0">
            <a:spAutoFit/>
          </a:bodyPr>
          <a:lstStyle/>
          <a:p>
            <a:pPr algn="ctr"/>
            <a:r>
              <a:rPr lang="de-DE" dirty="0"/>
              <a:t>Gewerbegebiet </a:t>
            </a:r>
            <a:r>
              <a:rPr lang="de-DE" dirty="0" err="1"/>
              <a:t>Herongen</a:t>
            </a:r>
            <a:endParaRPr lang="de-DE" dirty="0"/>
          </a:p>
        </p:txBody>
      </p:sp>
      <p:pic>
        <p:nvPicPr>
          <p:cNvPr id="6" name="Grafik 5">
            <a:extLst>
              <a:ext uri="{FF2B5EF4-FFF2-40B4-BE49-F238E27FC236}">
                <a16:creationId xmlns:a16="http://schemas.microsoft.com/office/drawing/2014/main" id="{B7636087-4EE1-9394-A339-2D52E37C8A83}"/>
              </a:ext>
            </a:extLst>
          </p:cNvPr>
          <p:cNvPicPr>
            <a:picLocks noChangeAspect="1"/>
          </p:cNvPicPr>
          <p:nvPr/>
        </p:nvPicPr>
        <p:blipFill>
          <a:blip r:embed="rId3"/>
          <a:stretch>
            <a:fillRect/>
          </a:stretch>
        </p:blipFill>
        <p:spPr>
          <a:xfrm>
            <a:off x="281329" y="1952505"/>
            <a:ext cx="5750990" cy="3775246"/>
          </a:xfrm>
          <a:prstGeom prst="rect">
            <a:avLst/>
          </a:prstGeom>
        </p:spPr>
      </p:pic>
    </p:spTree>
    <p:extLst>
      <p:ext uri="{BB962C8B-B14F-4D97-AF65-F5344CB8AC3E}">
        <p14:creationId xmlns:p14="http://schemas.microsoft.com/office/powerpoint/2010/main" val="43608144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Bildplatzhalter 10"/>
          <p:cNvPicPr>
            <a:picLocks noGrp="1" noChangeAspect="1"/>
          </p:cNvPicPr>
          <p:nvPr>
            <p:ph type="pic" sz="quarter" idx="11"/>
          </p:nvPr>
        </p:nvPicPr>
        <p:blipFill>
          <a:blip r:embed="rId2" cstate="print">
            <a:extLst>
              <a:ext uri="{28A0092B-C50C-407E-A947-70E740481C1C}">
                <a14:useLocalDpi xmlns:a14="http://schemas.microsoft.com/office/drawing/2010/main" val="0"/>
              </a:ext>
            </a:extLst>
          </a:blip>
          <a:srcRect l="6943" r="6943"/>
          <a:stretch>
            <a:fillRect/>
          </a:stretch>
        </p:blipFill>
        <p:spPr>
          <a:xfrm>
            <a:off x="6616800" y="1253378"/>
            <a:ext cx="2832944" cy="2350825"/>
          </a:xfrm>
        </p:spPr>
      </p:pic>
      <p:sp>
        <p:nvSpPr>
          <p:cNvPr id="10" name="Textplatzhalter 9"/>
          <p:cNvSpPr>
            <a:spLocks noGrp="1"/>
          </p:cNvSpPr>
          <p:nvPr>
            <p:ph type="body" sz="quarter" idx="15"/>
          </p:nvPr>
        </p:nvSpPr>
        <p:spPr/>
        <p:txBody>
          <a:bodyPr/>
          <a:lstStyle/>
          <a:p>
            <a:pPr marL="342900" indent="-342900">
              <a:buClr>
                <a:srgbClr val="2F9330"/>
              </a:buClr>
              <a:buSzPct val="80000"/>
              <a:buFont typeface="Wingdings" panose="05000000000000000000" pitchFamily="2" charset="2"/>
              <a:buChar char="Ø"/>
            </a:pPr>
            <a:r>
              <a:rPr lang="de-DE" sz="1800" dirty="0"/>
              <a:t>Straelen liegt zentral im größten zusammenhängenden Gartenbaugebiet Europas</a:t>
            </a:r>
          </a:p>
          <a:p>
            <a:pPr marL="342900" indent="-342900">
              <a:buClr>
                <a:srgbClr val="2F9330"/>
              </a:buClr>
              <a:buSzPct val="80000"/>
              <a:buFont typeface="Wingdings" panose="05000000000000000000" pitchFamily="2" charset="2"/>
              <a:buChar char="Ø"/>
            </a:pPr>
            <a:r>
              <a:rPr lang="de-DE" sz="1800" dirty="0"/>
              <a:t>ca. 250 Gartenbaubetriebe in Straelen</a:t>
            </a:r>
          </a:p>
          <a:p>
            <a:pPr marL="342900" indent="-342900">
              <a:buClr>
                <a:srgbClr val="2F9330"/>
              </a:buClr>
              <a:buSzPct val="80000"/>
              <a:buFont typeface="Wingdings" panose="05000000000000000000" pitchFamily="2" charset="2"/>
              <a:buChar char="Ø"/>
            </a:pPr>
            <a:r>
              <a:rPr lang="de-DE" sz="1800" dirty="0"/>
              <a:t>12 % der Beschäftigten in Straelen sind in Land- und Forstwirtschaft tätig (zum Vergleich: auf Bundes- und Landesebene nur ca. 1 %)</a:t>
            </a:r>
          </a:p>
          <a:p>
            <a:pPr marL="342900" indent="-342900">
              <a:buClr>
                <a:srgbClr val="2F9330"/>
              </a:buClr>
              <a:buSzPct val="80000"/>
              <a:buFont typeface="Wingdings" panose="05000000000000000000" pitchFamily="2" charset="2"/>
              <a:buChar char="Ø"/>
            </a:pPr>
            <a:r>
              <a:rPr lang="de-DE" sz="1800" dirty="0"/>
              <a:t>50 % aller Gewächshausflächen NRWs am Niederrhein</a:t>
            </a:r>
          </a:p>
          <a:p>
            <a:pPr marL="342900" indent="-342900">
              <a:buClr>
                <a:srgbClr val="2F9330"/>
              </a:buClr>
              <a:buSzPct val="80000"/>
              <a:buFont typeface="Wingdings" panose="05000000000000000000" pitchFamily="2" charset="2"/>
              <a:buChar char="Ø"/>
            </a:pPr>
            <a:r>
              <a:rPr lang="de-DE" sz="1800" dirty="0"/>
              <a:t>50 % der Anbauflächen von Blumen und Zierpflanzen liegen im Kreis Kleve</a:t>
            </a:r>
          </a:p>
        </p:txBody>
      </p:sp>
      <p:pic>
        <p:nvPicPr>
          <p:cNvPr id="19" name="Bildplatzhalter 18"/>
          <p:cNvPicPr>
            <a:picLocks noGrp="1" noChangeAspect="1"/>
          </p:cNvPicPr>
          <p:nvPr>
            <p:ph type="pic" sz="quarter" idx="13"/>
          </p:nvPr>
        </p:nvPicPr>
        <p:blipFill>
          <a:blip r:embed="rId3" cstate="print">
            <a:extLst>
              <a:ext uri="{28A0092B-C50C-407E-A947-70E740481C1C}">
                <a14:useLocalDpi xmlns:a14="http://schemas.microsoft.com/office/drawing/2010/main" val="0"/>
              </a:ext>
            </a:extLst>
          </a:blip>
          <a:srcRect l="16920" r="16920"/>
          <a:stretch>
            <a:fillRect/>
          </a:stretch>
        </p:blipFill>
        <p:spPr>
          <a:xfrm>
            <a:off x="9566275" y="1268675"/>
            <a:ext cx="2331798" cy="2350825"/>
          </a:xfrm>
        </p:spPr>
      </p:pic>
      <p:sp>
        <p:nvSpPr>
          <p:cNvPr id="2" name="Foliennummernplatzhalter 1"/>
          <p:cNvSpPr>
            <a:spLocks noGrp="1"/>
          </p:cNvSpPr>
          <p:nvPr>
            <p:ph type="sldNum" sz="quarter" idx="4294967295"/>
          </p:nvPr>
        </p:nvSpPr>
        <p:spPr>
          <a:xfrm>
            <a:off x="8610600" y="6356350"/>
            <a:ext cx="2743200" cy="365125"/>
          </a:xfrm>
        </p:spPr>
        <p:txBody>
          <a:bodyPr/>
          <a:lstStyle/>
          <a:p>
            <a:r>
              <a:rPr lang="de-DE" dirty="0">
                <a:solidFill>
                  <a:schemeClr val="bg1"/>
                </a:solidFill>
              </a:rPr>
              <a:t>17</a:t>
            </a:r>
          </a:p>
        </p:txBody>
      </p:sp>
      <p:pic>
        <p:nvPicPr>
          <p:cNvPr id="4" name="Bildplatzhalter 3"/>
          <p:cNvPicPr>
            <a:picLocks noGrp="1" noChangeAspect="1"/>
          </p:cNvPicPr>
          <p:nvPr>
            <p:ph type="pic" sz="quarter" idx="12"/>
          </p:nvPr>
        </p:nvPicPr>
        <p:blipFill>
          <a:blip r:embed="rId4" cstate="print">
            <a:extLst>
              <a:ext uri="{28A0092B-C50C-407E-A947-70E740481C1C}">
                <a14:useLocalDpi xmlns:a14="http://schemas.microsoft.com/office/drawing/2010/main" val="0"/>
              </a:ext>
            </a:extLst>
          </a:blip>
          <a:srcRect t="20255" b="20255"/>
          <a:stretch>
            <a:fillRect/>
          </a:stretch>
        </p:blipFill>
        <p:spPr>
          <a:xfrm>
            <a:off x="6616800" y="3794704"/>
            <a:ext cx="4020443" cy="1983526"/>
          </a:xfrm>
        </p:spPr>
      </p:pic>
      <p:sp>
        <p:nvSpPr>
          <p:cNvPr id="12" name="Titel 4"/>
          <p:cNvSpPr>
            <a:spLocks noGrp="1"/>
          </p:cNvSpPr>
          <p:nvPr>
            <p:ph type="title"/>
          </p:nvPr>
        </p:nvSpPr>
        <p:spPr>
          <a:xfrm>
            <a:off x="1822024" y="280190"/>
            <a:ext cx="9818874" cy="797984"/>
          </a:xfrm>
        </p:spPr>
        <p:txBody>
          <a:bodyPr/>
          <a:lstStyle/>
          <a:p>
            <a:r>
              <a:rPr lang="de-DE" sz="3600" dirty="0">
                <a:latin typeface="+mn-lt"/>
              </a:rPr>
              <a:t>Wichtig für Straelen: Gartenbau und Agrobusiness</a:t>
            </a:r>
          </a:p>
        </p:txBody>
      </p:sp>
      <p:sp>
        <p:nvSpPr>
          <p:cNvPr id="14" name="Textfeld 13"/>
          <p:cNvSpPr txBox="1"/>
          <p:nvPr/>
        </p:nvSpPr>
        <p:spPr>
          <a:xfrm>
            <a:off x="97278" y="884045"/>
            <a:ext cx="1608216" cy="369332"/>
          </a:xfrm>
          <a:prstGeom prst="rect">
            <a:avLst/>
          </a:prstGeom>
          <a:noFill/>
        </p:spPr>
        <p:txBody>
          <a:bodyPr wrap="square" rtlCol="0">
            <a:spAutoFit/>
          </a:bodyPr>
          <a:lstStyle/>
          <a:p>
            <a:pPr algn="ctr"/>
            <a:r>
              <a:rPr lang="de-DE" dirty="0">
                <a:solidFill>
                  <a:srgbClr val="348939"/>
                </a:solidFill>
              </a:rPr>
              <a:t>Agrobusiness</a:t>
            </a:r>
          </a:p>
        </p:txBody>
      </p:sp>
    </p:spTree>
    <p:extLst>
      <p:ext uri="{BB962C8B-B14F-4D97-AF65-F5344CB8AC3E}">
        <p14:creationId xmlns:p14="http://schemas.microsoft.com/office/powerpoint/2010/main" val="74661191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Textplatzhalter 15"/>
          <p:cNvSpPr>
            <a:spLocks noGrp="1"/>
          </p:cNvSpPr>
          <p:nvPr>
            <p:ph type="body" sz="quarter" idx="15"/>
          </p:nvPr>
        </p:nvSpPr>
        <p:spPr>
          <a:xfrm>
            <a:off x="1822024" y="1253377"/>
            <a:ext cx="4464013" cy="4336459"/>
          </a:xfrm>
        </p:spPr>
        <p:txBody>
          <a:bodyPr/>
          <a:lstStyle/>
          <a:p>
            <a:r>
              <a:rPr lang="de-DE" sz="1800" dirty="0"/>
              <a:t>Das Institut der Deutschen Wirtschaft hat auch im Jahr 2023 im Auftrag der Unternehmervereinigung NRW ein Kommunalranking für alle 396 Kommunen in NRW erstellt. Dazu wurden 17. Indikatoren aus den vier Themenbereichen Wirtschaft, Arbeiten, Wohnen und Lebensqualität erhoben und in zwei Rankings zusammengefasst. </a:t>
            </a:r>
          </a:p>
          <a:p>
            <a:r>
              <a:rPr lang="de-DE" sz="1800" b="0" i="0" u="none" strike="noStrike" baseline="0" dirty="0">
                <a:solidFill>
                  <a:srgbClr val="000000"/>
                </a:solidFill>
                <a:latin typeface="Tms Rmn"/>
              </a:rPr>
              <a:t>Beim Niveau Ranking ist Straelen konstant stark und landete diesmal auf </a:t>
            </a:r>
            <a:r>
              <a:rPr lang="de-DE" sz="1800" b="1" i="0" u="none" strike="noStrike" baseline="0" dirty="0">
                <a:solidFill>
                  <a:srgbClr val="000000"/>
                </a:solidFill>
                <a:latin typeface="Tms Rmn"/>
              </a:rPr>
              <a:t>Platz 16 in Gesamt NRW! </a:t>
            </a:r>
          </a:p>
          <a:p>
            <a:r>
              <a:rPr lang="de-DE" sz="1800" dirty="0">
                <a:solidFill>
                  <a:srgbClr val="000000"/>
                </a:solidFill>
                <a:latin typeface="Tms Rmn"/>
              </a:rPr>
              <a:t>B</a:t>
            </a:r>
            <a:r>
              <a:rPr lang="de-DE" sz="1800" b="0" i="0" u="none" strike="noStrike" baseline="0" dirty="0">
                <a:solidFill>
                  <a:srgbClr val="000000"/>
                </a:solidFill>
                <a:latin typeface="Tms Rmn"/>
              </a:rPr>
              <a:t>eim Dynamik-Ranking (hierbei geht es um die Entwicklungen in den letzten Jahren) auf </a:t>
            </a:r>
            <a:r>
              <a:rPr lang="de-DE" sz="1800" b="1" i="0" u="none" strike="noStrike" baseline="0" dirty="0">
                <a:solidFill>
                  <a:srgbClr val="000000"/>
                </a:solidFill>
                <a:latin typeface="Tms Rmn"/>
              </a:rPr>
              <a:t>Platz 20 von 396 NRW Kommunen!</a:t>
            </a:r>
          </a:p>
          <a:p>
            <a:endParaRPr lang="de-DE" sz="1800" b="1" dirty="0"/>
          </a:p>
        </p:txBody>
      </p:sp>
      <p:sp>
        <p:nvSpPr>
          <p:cNvPr id="8" name="Foliennummernplatzhalter 7"/>
          <p:cNvSpPr>
            <a:spLocks noGrp="1"/>
          </p:cNvSpPr>
          <p:nvPr>
            <p:ph type="sldNum" sz="quarter" idx="4294967295"/>
          </p:nvPr>
        </p:nvSpPr>
        <p:spPr>
          <a:xfrm>
            <a:off x="8610600" y="6356350"/>
            <a:ext cx="2743200" cy="365125"/>
          </a:xfrm>
        </p:spPr>
        <p:txBody>
          <a:bodyPr/>
          <a:lstStyle/>
          <a:p>
            <a:r>
              <a:rPr lang="de-DE" dirty="0">
                <a:solidFill>
                  <a:schemeClr val="bg1"/>
                </a:solidFill>
              </a:rPr>
              <a:t>18</a:t>
            </a:r>
          </a:p>
        </p:txBody>
      </p:sp>
      <p:graphicFrame>
        <p:nvGraphicFramePr>
          <p:cNvPr id="14" name="Inhaltsplatzhalter 13"/>
          <p:cNvGraphicFramePr>
            <a:graphicFrameLocks noGrp="1"/>
          </p:cNvGraphicFramePr>
          <p:nvPr>
            <p:ph idx="4294967295"/>
            <p:extLst>
              <p:ext uri="{D42A27DB-BD31-4B8C-83A1-F6EECF244321}">
                <p14:modId xmlns:p14="http://schemas.microsoft.com/office/powerpoint/2010/main" val="2210250598"/>
              </p:ext>
            </p:extLst>
          </p:nvPr>
        </p:nvGraphicFramePr>
        <p:xfrm>
          <a:off x="6687822" y="1095882"/>
          <a:ext cx="4356000" cy="4678019"/>
        </p:xfrm>
        <a:graphic>
          <a:graphicData uri="http://schemas.openxmlformats.org/drawingml/2006/table">
            <a:tbl>
              <a:tblPr firstRow="1" bandRow="1">
                <a:tableStyleId>{5C22544A-7EE6-4342-B048-85BDC9FD1C3A}</a:tableStyleId>
              </a:tblPr>
              <a:tblGrid>
                <a:gridCol w="1452000">
                  <a:extLst>
                    <a:ext uri="{9D8B030D-6E8A-4147-A177-3AD203B41FA5}">
                      <a16:colId xmlns:a16="http://schemas.microsoft.com/office/drawing/2014/main" val="1599328437"/>
                    </a:ext>
                  </a:extLst>
                </a:gridCol>
                <a:gridCol w="1452000">
                  <a:extLst>
                    <a:ext uri="{9D8B030D-6E8A-4147-A177-3AD203B41FA5}">
                      <a16:colId xmlns:a16="http://schemas.microsoft.com/office/drawing/2014/main" val="2553767876"/>
                    </a:ext>
                  </a:extLst>
                </a:gridCol>
                <a:gridCol w="1452000">
                  <a:extLst>
                    <a:ext uri="{9D8B030D-6E8A-4147-A177-3AD203B41FA5}">
                      <a16:colId xmlns:a16="http://schemas.microsoft.com/office/drawing/2014/main" val="3698304977"/>
                    </a:ext>
                  </a:extLst>
                </a:gridCol>
              </a:tblGrid>
              <a:tr h="375751">
                <a:tc gridSpan="3">
                  <a:txBody>
                    <a:bodyPr/>
                    <a:lstStyle/>
                    <a:p>
                      <a:r>
                        <a:rPr lang="de-DE" sz="1200" dirty="0"/>
                        <a:t>Nordrhein-Westfalen (Niveau</a:t>
                      </a:r>
                      <a:r>
                        <a:rPr lang="de-DE" sz="1200" baseline="0" dirty="0"/>
                        <a:t> Ranking)</a:t>
                      </a:r>
                      <a:endParaRPr lang="de-DE" sz="1200" dirty="0">
                        <a:solidFill>
                          <a:srgbClr val="2D992D"/>
                        </a:solidFill>
                      </a:endParaRPr>
                    </a:p>
                  </a:txBody>
                  <a:tcPr anchor="ctr">
                    <a:solidFill>
                      <a:srgbClr val="378F3C"/>
                    </a:solidFill>
                  </a:tcPr>
                </a:tc>
                <a:tc hMerge="1">
                  <a:txBody>
                    <a:bodyPr/>
                    <a:lstStyle/>
                    <a:p>
                      <a:endParaRPr lang="de-DE"/>
                    </a:p>
                  </a:txBody>
                  <a:tcPr/>
                </a:tc>
                <a:tc hMerge="1">
                  <a:txBody>
                    <a:bodyPr/>
                    <a:lstStyle/>
                    <a:p>
                      <a:endParaRPr lang="de-DE"/>
                    </a:p>
                  </a:txBody>
                  <a:tcPr/>
                </a:tc>
                <a:extLst>
                  <a:ext uri="{0D108BD9-81ED-4DB2-BD59-A6C34878D82A}">
                    <a16:rowId xmlns:a16="http://schemas.microsoft.com/office/drawing/2014/main" val="1726288128"/>
                  </a:ext>
                </a:extLst>
              </a:tr>
              <a:tr h="375751">
                <a:tc>
                  <a:txBody>
                    <a:bodyPr/>
                    <a:lstStyle/>
                    <a:p>
                      <a:r>
                        <a:rPr lang="de-DE" sz="1200" b="1" dirty="0"/>
                        <a:t>Gemeinde</a:t>
                      </a:r>
                    </a:p>
                  </a:txBody>
                  <a:tcPr anchor="ctr">
                    <a:solidFill>
                      <a:schemeClr val="accent6">
                        <a:lumMod val="60000"/>
                        <a:lumOff val="40000"/>
                      </a:schemeClr>
                    </a:solidFill>
                  </a:tcPr>
                </a:tc>
                <a:tc>
                  <a:txBody>
                    <a:bodyPr/>
                    <a:lstStyle/>
                    <a:p>
                      <a:r>
                        <a:rPr lang="de-DE" sz="1200" b="1" dirty="0"/>
                        <a:t>Rang NRW</a:t>
                      </a:r>
                    </a:p>
                  </a:txBody>
                  <a:tcPr anchor="ctr">
                    <a:solidFill>
                      <a:schemeClr val="accent6">
                        <a:lumMod val="60000"/>
                        <a:lumOff val="40000"/>
                      </a:schemeClr>
                    </a:solidFill>
                  </a:tcPr>
                </a:tc>
                <a:tc>
                  <a:txBody>
                    <a:bodyPr/>
                    <a:lstStyle/>
                    <a:p>
                      <a:r>
                        <a:rPr lang="de-DE" sz="1200" b="1" dirty="0"/>
                        <a:t>Rang DE</a:t>
                      </a:r>
                    </a:p>
                  </a:txBody>
                  <a:tcPr anchor="ctr">
                    <a:solidFill>
                      <a:schemeClr val="accent6">
                        <a:lumMod val="60000"/>
                        <a:lumOff val="40000"/>
                      </a:schemeClr>
                    </a:solidFill>
                  </a:tcPr>
                </a:tc>
                <a:extLst>
                  <a:ext uri="{0D108BD9-81ED-4DB2-BD59-A6C34878D82A}">
                    <a16:rowId xmlns:a16="http://schemas.microsoft.com/office/drawing/2014/main" val="3770217884"/>
                  </a:ext>
                </a:extLst>
              </a:tr>
              <a:tr h="381860">
                <a:tc>
                  <a:txBody>
                    <a:bodyPr/>
                    <a:lstStyle/>
                    <a:p>
                      <a:r>
                        <a:rPr lang="de-DE" sz="1200" dirty="0"/>
                        <a:t>Monheim</a:t>
                      </a:r>
                      <a:r>
                        <a:rPr lang="de-DE" sz="1200" baseline="0" dirty="0"/>
                        <a:t> am Rhein</a:t>
                      </a:r>
                      <a:endParaRPr lang="de-DE" sz="1200" dirty="0"/>
                    </a:p>
                  </a:txBody>
                  <a:tcPr anchor="ctr">
                    <a:solidFill>
                      <a:schemeClr val="accent6">
                        <a:lumMod val="40000"/>
                        <a:lumOff val="60000"/>
                      </a:schemeClr>
                    </a:solidFill>
                  </a:tcPr>
                </a:tc>
                <a:tc>
                  <a:txBody>
                    <a:bodyPr/>
                    <a:lstStyle/>
                    <a:p>
                      <a:r>
                        <a:rPr lang="de-DE" sz="1200" dirty="0"/>
                        <a:t>1</a:t>
                      </a:r>
                    </a:p>
                  </a:txBody>
                  <a:tcPr anchor="ctr">
                    <a:solidFill>
                      <a:schemeClr val="accent6">
                        <a:lumMod val="40000"/>
                        <a:lumOff val="60000"/>
                      </a:schemeClr>
                    </a:solidFill>
                  </a:tcPr>
                </a:tc>
                <a:tc>
                  <a:txBody>
                    <a:bodyPr/>
                    <a:lstStyle/>
                    <a:p>
                      <a:r>
                        <a:rPr lang="de-DE" sz="1200" dirty="0"/>
                        <a:t>85</a:t>
                      </a:r>
                    </a:p>
                  </a:txBody>
                  <a:tcPr anchor="ctr">
                    <a:solidFill>
                      <a:schemeClr val="accent6">
                        <a:lumMod val="40000"/>
                        <a:lumOff val="60000"/>
                      </a:schemeClr>
                    </a:solidFill>
                  </a:tcPr>
                </a:tc>
                <a:extLst>
                  <a:ext uri="{0D108BD9-81ED-4DB2-BD59-A6C34878D82A}">
                    <a16:rowId xmlns:a16="http://schemas.microsoft.com/office/drawing/2014/main" val="1250690973"/>
                  </a:ext>
                </a:extLst>
              </a:tr>
              <a:tr h="375751">
                <a:tc>
                  <a:txBody>
                    <a:bodyPr/>
                    <a:lstStyle/>
                    <a:p>
                      <a:r>
                        <a:rPr lang="de-DE" sz="1200" dirty="0"/>
                        <a:t>Verl</a:t>
                      </a:r>
                    </a:p>
                  </a:txBody>
                  <a:tcPr anchor="ctr">
                    <a:solidFill>
                      <a:schemeClr val="accent6">
                        <a:lumMod val="40000"/>
                        <a:lumOff val="60000"/>
                      </a:schemeClr>
                    </a:solidFill>
                  </a:tcPr>
                </a:tc>
                <a:tc>
                  <a:txBody>
                    <a:bodyPr/>
                    <a:lstStyle/>
                    <a:p>
                      <a:r>
                        <a:rPr lang="de-DE" sz="1200" dirty="0"/>
                        <a:t>2</a:t>
                      </a:r>
                    </a:p>
                  </a:txBody>
                  <a:tcPr anchor="ctr">
                    <a:solidFill>
                      <a:schemeClr val="accent6">
                        <a:lumMod val="40000"/>
                        <a:lumOff val="60000"/>
                      </a:schemeClr>
                    </a:solidFill>
                  </a:tcPr>
                </a:tc>
                <a:tc>
                  <a:txBody>
                    <a:bodyPr/>
                    <a:lstStyle/>
                    <a:p>
                      <a:r>
                        <a:rPr lang="de-DE" sz="1200" dirty="0"/>
                        <a:t>365</a:t>
                      </a:r>
                    </a:p>
                  </a:txBody>
                  <a:tcPr anchor="ctr">
                    <a:solidFill>
                      <a:schemeClr val="accent6">
                        <a:lumMod val="40000"/>
                        <a:lumOff val="60000"/>
                      </a:schemeClr>
                    </a:solidFill>
                  </a:tcPr>
                </a:tc>
                <a:extLst>
                  <a:ext uri="{0D108BD9-81ED-4DB2-BD59-A6C34878D82A}">
                    <a16:rowId xmlns:a16="http://schemas.microsoft.com/office/drawing/2014/main" val="2018939613"/>
                  </a:ext>
                </a:extLst>
              </a:tr>
              <a:tr h="375751">
                <a:tc>
                  <a:txBody>
                    <a:bodyPr/>
                    <a:lstStyle/>
                    <a:p>
                      <a:r>
                        <a:rPr lang="de-DE" sz="1200" dirty="0"/>
                        <a:t>Bad</a:t>
                      </a:r>
                      <a:r>
                        <a:rPr lang="de-DE" sz="1200" baseline="0" dirty="0"/>
                        <a:t> </a:t>
                      </a:r>
                      <a:r>
                        <a:rPr lang="de-DE" sz="1200" baseline="0" dirty="0" err="1"/>
                        <a:t>Wünnenberg</a:t>
                      </a:r>
                      <a:endParaRPr lang="de-DE" sz="1200" dirty="0"/>
                    </a:p>
                  </a:txBody>
                  <a:tcPr anchor="ctr">
                    <a:solidFill>
                      <a:schemeClr val="accent6">
                        <a:lumMod val="40000"/>
                        <a:lumOff val="60000"/>
                      </a:schemeClr>
                    </a:solidFill>
                  </a:tcPr>
                </a:tc>
                <a:tc>
                  <a:txBody>
                    <a:bodyPr/>
                    <a:lstStyle/>
                    <a:p>
                      <a:r>
                        <a:rPr lang="de-DE" sz="1200" dirty="0"/>
                        <a:t>3</a:t>
                      </a:r>
                    </a:p>
                  </a:txBody>
                  <a:tcPr anchor="ctr">
                    <a:solidFill>
                      <a:schemeClr val="accent6">
                        <a:lumMod val="40000"/>
                        <a:lumOff val="60000"/>
                      </a:schemeClr>
                    </a:solidFill>
                  </a:tcPr>
                </a:tc>
                <a:tc>
                  <a:txBody>
                    <a:bodyPr/>
                    <a:lstStyle/>
                    <a:p>
                      <a:r>
                        <a:rPr lang="de-DE" sz="1200" dirty="0"/>
                        <a:t>989</a:t>
                      </a:r>
                    </a:p>
                  </a:txBody>
                  <a:tcPr anchor="ctr">
                    <a:solidFill>
                      <a:schemeClr val="accent6">
                        <a:lumMod val="40000"/>
                        <a:lumOff val="60000"/>
                      </a:schemeClr>
                    </a:solidFill>
                  </a:tcPr>
                </a:tc>
                <a:extLst>
                  <a:ext uri="{0D108BD9-81ED-4DB2-BD59-A6C34878D82A}">
                    <a16:rowId xmlns:a16="http://schemas.microsoft.com/office/drawing/2014/main" val="3483012800"/>
                  </a:ext>
                </a:extLst>
              </a:tr>
              <a:tr h="375751">
                <a:tc>
                  <a:txBody>
                    <a:bodyPr/>
                    <a:lstStyle/>
                    <a:p>
                      <a:r>
                        <a:rPr lang="de-DE" sz="1200" dirty="0"/>
                        <a:t>Leverkusen</a:t>
                      </a:r>
                    </a:p>
                  </a:txBody>
                  <a:tcPr anchor="ctr">
                    <a:solidFill>
                      <a:schemeClr val="accent6">
                        <a:lumMod val="40000"/>
                        <a:lumOff val="60000"/>
                      </a:schemeClr>
                    </a:solidFill>
                  </a:tcPr>
                </a:tc>
                <a:tc>
                  <a:txBody>
                    <a:bodyPr/>
                    <a:lstStyle/>
                    <a:p>
                      <a:r>
                        <a:rPr lang="de-DE" sz="1200" dirty="0"/>
                        <a:t>4</a:t>
                      </a:r>
                    </a:p>
                  </a:txBody>
                  <a:tcPr anchor="ctr">
                    <a:solidFill>
                      <a:schemeClr val="accent6">
                        <a:lumMod val="40000"/>
                        <a:lumOff val="60000"/>
                      </a:schemeClr>
                    </a:solidFill>
                  </a:tcPr>
                </a:tc>
                <a:tc>
                  <a:txBody>
                    <a:bodyPr/>
                    <a:lstStyle/>
                    <a:p>
                      <a:r>
                        <a:rPr lang="de-DE" sz="1200" dirty="0"/>
                        <a:t>1.023</a:t>
                      </a:r>
                    </a:p>
                  </a:txBody>
                  <a:tcPr anchor="ctr">
                    <a:solidFill>
                      <a:schemeClr val="accent6">
                        <a:lumMod val="40000"/>
                        <a:lumOff val="60000"/>
                      </a:schemeClr>
                    </a:solidFill>
                  </a:tcPr>
                </a:tc>
                <a:extLst>
                  <a:ext uri="{0D108BD9-81ED-4DB2-BD59-A6C34878D82A}">
                    <a16:rowId xmlns:a16="http://schemas.microsoft.com/office/drawing/2014/main" val="1264610722"/>
                  </a:ext>
                </a:extLst>
              </a:tr>
              <a:tr h="375751">
                <a:tc>
                  <a:txBody>
                    <a:bodyPr/>
                    <a:lstStyle/>
                    <a:p>
                      <a:r>
                        <a:rPr lang="de-DE" sz="1200" dirty="0" err="1"/>
                        <a:t>Schloß</a:t>
                      </a:r>
                      <a:r>
                        <a:rPr lang="de-DE" sz="1200" dirty="0"/>
                        <a:t> Holte-Stukenbrock</a:t>
                      </a:r>
                    </a:p>
                  </a:txBody>
                  <a:tcPr anchor="ctr">
                    <a:solidFill>
                      <a:schemeClr val="accent6">
                        <a:lumMod val="40000"/>
                        <a:lumOff val="60000"/>
                      </a:schemeClr>
                    </a:solidFill>
                  </a:tcPr>
                </a:tc>
                <a:tc>
                  <a:txBody>
                    <a:bodyPr/>
                    <a:lstStyle/>
                    <a:p>
                      <a:r>
                        <a:rPr lang="de-DE" sz="1200" dirty="0"/>
                        <a:t>5</a:t>
                      </a:r>
                    </a:p>
                  </a:txBody>
                  <a:tcPr anchor="ctr">
                    <a:solidFill>
                      <a:schemeClr val="accent6">
                        <a:lumMod val="40000"/>
                        <a:lumOff val="60000"/>
                      </a:schemeClr>
                    </a:solidFill>
                  </a:tcPr>
                </a:tc>
                <a:tc>
                  <a:txBody>
                    <a:bodyPr/>
                    <a:lstStyle/>
                    <a:p>
                      <a:r>
                        <a:rPr lang="de-DE" sz="1200" dirty="0"/>
                        <a:t>1.233</a:t>
                      </a:r>
                    </a:p>
                  </a:txBody>
                  <a:tcPr anchor="ctr">
                    <a:solidFill>
                      <a:schemeClr val="accent6">
                        <a:lumMod val="40000"/>
                        <a:lumOff val="60000"/>
                      </a:schemeClr>
                    </a:solidFill>
                  </a:tcPr>
                </a:tc>
                <a:extLst>
                  <a:ext uri="{0D108BD9-81ED-4DB2-BD59-A6C34878D82A}">
                    <a16:rowId xmlns:a16="http://schemas.microsoft.com/office/drawing/2014/main" val="1865826379"/>
                  </a:ext>
                </a:extLst>
              </a:tr>
              <a:tr h="375751">
                <a:tc>
                  <a:txBody>
                    <a:bodyPr/>
                    <a:lstStyle/>
                    <a:p>
                      <a:r>
                        <a:rPr lang="de-DE" sz="1200" dirty="0"/>
                        <a:t>Attendorn</a:t>
                      </a:r>
                    </a:p>
                  </a:txBody>
                  <a:tcPr anchor="ctr">
                    <a:solidFill>
                      <a:schemeClr val="accent6">
                        <a:lumMod val="40000"/>
                        <a:lumOff val="60000"/>
                      </a:schemeClr>
                    </a:solidFill>
                  </a:tcPr>
                </a:tc>
                <a:tc>
                  <a:txBody>
                    <a:bodyPr/>
                    <a:lstStyle/>
                    <a:p>
                      <a:r>
                        <a:rPr lang="de-DE" sz="1200" dirty="0"/>
                        <a:t>6</a:t>
                      </a:r>
                    </a:p>
                  </a:txBody>
                  <a:tcPr anchor="ctr">
                    <a:solidFill>
                      <a:schemeClr val="accent6">
                        <a:lumMod val="40000"/>
                        <a:lumOff val="60000"/>
                      </a:schemeClr>
                    </a:solidFill>
                  </a:tcPr>
                </a:tc>
                <a:tc>
                  <a:txBody>
                    <a:bodyPr/>
                    <a:lstStyle/>
                    <a:p>
                      <a:r>
                        <a:rPr lang="de-DE" sz="1200" dirty="0"/>
                        <a:t>1.259</a:t>
                      </a:r>
                    </a:p>
                  </a:txBody>
                  <a:tcPr anchor="ctr">
                    <a:solidFill>
                      <a:schemeClr val="accent6">
                        <a:lumMod val="40000"/>
                        <a:lumOff val="60000"/>
                      </a:schemeClr>
                    </a:solidFill>
                  </a:tcPr>
                </a:tc>
                <a:extLst>
                  <a:ext uri="{0D108BD9-81ED-4DB2-BD59-A6C34878D82A}">
                    <a16:rowId xmlns:a16="http://schemas.microsoft.com/office/drawing/2014/main" val="2648676671"/>
                  </a:ext>
                </a:extLst>
              </a:tr>
              <a:tr h="375751">
                <a:tc>
                  <a:txBody>
                    <a:bodyPr/>
                    <a:lstStyle/>
                    <a:p>
                      <a:r>
                        <a:rPr lang="de-DE" sz="1200" dirty="0"/>
                        <a:t>Langenfeld (Rheinland)</a:t>
                      </a:r>
                    </a:p>
                  </a:txBody>
                  <a:tcPr anchor="ctr">
                    <a:solidFill>
                      <a:schemeClr val="accent6">
                        <a:lumMod val="40000"/>
                        <a:lumOff val="60000"/>
                      </a:schemeClr>
                    </a:solidFill>
                  </a:tcPr>
                </a:tc>
                <a:tc>
                  <a:txBody>
                    <a:bodyPr/>
                    <a:lstStyle/>
                    <a:p>
                      <a:r>
                        <a:rPr lang="de-DE" sz="1200" dirty="0"/>
                        <a:t>7</a:t>
                      </a:r>
                    </a:p>
                  </a:txBody>
                  <a:tcPr anchor="ctr">
                    <a:solidFill>
                      <a:schemeClr val="accent6">
                        <a:lumMod val="40000"/>
                        <a:lumOff val="60000"/>
                      </a:schemeClr>
                    </a:solidFill>
                  </a:tcPr>
                </a:tc>
                <a:tc>
                  <a:txBody>
                    <a:bodyPr/>
                    <a:lstStyle/>
                    <a:p>
                      <a:r>
                        <a:rPr lang="de-DE" sz="1200" dirty="0"/>
                        <a:t>1.304</a:t>
                      </a:r>
                    </a:p>
                  </a:txBody>
                  <a:tcPr anchor="ctr">
                    <a:solidFill>
                      <a:schemeClr val="accent6">
                        <a:lumMod val="40000"/>
                        <a:lumOff val="60000"/>
                      </a:schemeClr>
                    </a:solidFill>
                  </a:tcPr>
                </a:tc>
                <a:extLst>
                  <a:ext uri="{0D108BD9-81ED-4DB2-BD59-A6C34878D82A}">
                    <a16:rowId xmlns:a16="http://schemas.microsoft.com/office/drawing/2014/main" val="2118531710"/>
                  </a:ext>
                </a:extLst>
              </a:tr>
              <a:tr h="375751">
                <a:tc>
                  <a:txBody>
                    <a:bodyPr/>
                    <a:lstStyle/>
                    <a:p>
                      <a:r>
                        <a:rPr lang="de-DE" sz="1200" dirty="0" err="1"/>
                        <a:t>Horstmar</a:t>
                      </a:r>
                      <a:endParaRPr lang="de-DE" sz="1200" dirty="0"/>
                    </a:p>
                  </a:txBody>
                  <a:tcPr anchor="ctr">
                    <a:solidFill>
                      <a:schemeClr val="accent6">
                        <a:lumMod val="40000"/>
                        <a:lumOff val="60000"/>
                      </a:schemeClr>
                    </a:solidFill>
                  </a:tcPr>
                </a:tc>
                <a:tc>
                  <a:txBody>
                    <a:bodyPr/>
                    <a:lstStyle/>
                    <a:p>
                      <a:r>
                        <a:rPr lang="de-DE" sz="1200" dirty="0"/>
                        <a:t>8</a:t>
                      </a:r>
                    </a:p>
                  </a:txBody>
                  <a:tcPr anchor="ctr">
                    <a:solidFill>
                      <a:schemeClr val="accent6">
                        <a:lumMod val="40000"/>
                        <a:lumOff val="60000"/>
                      </a:schemeClr>
                    </a:solidFill>
                  </a:tcPr>
                </a:tc>
                <a:tc>
                  <a:txBody>
                    <a:bodyPr/>
                    <a:lstStyle/>
                    <a:p>
                      <a:r>
                        <a:rPr lang="de-DE" sz="1200" dirty="0"/>
                        <a:t>1.390</a:t>
                      </a:r>
                    </a:p>
                  </a:txBody>
                  <a:tcPr anchor="ctr">
                    <a:solidFill>
                      <a:schemeClr val="accent6">
                        <a:lumMod val="40000"/>
                        <a:lumOff val="60000"/>
                      </a:schemeClr>
                    </a:solidFill>
                  </a:tcPr>
                </a:tc>
                <a:extLst>
                  <a:ext uri="{0D108BD9-81ED-4DB2-BD59-A6C34878D82A}">
                    <a16:rowId xmlns:a16="http://schemas.microsoft.com/office/drawing/2014/main" val="1126948382"/>
                  </a:ext>
                </a:extLst>
              </a:tr>
              <a:tr h="375751">
                <a:tc>
                  <a:txBody>
                    <a:bodyPr/>
                    <a:lstStyle/>
                    <a:p>
                      <a:r>
                        <a:rPr lang="de-DE" sz="1200" dirty="0" err="1"/>
                        <a:t>Hövelhof</a:t>
                      </a:r>
                      <a:endParaRPr lang="de-DE" sz="1200" dirty="0"/>
                    </a:p>
                  </a:txBody>
                  <a:tcPr anchor="ctr">
                    <a:solidFill>
                      <a:schemeClr val="accent6">
                        <a:lumMod val="40000"/>
                        <a:lumOff val="60000"/>
                      </a:schemeClr>
                    </a:solidFill>
                  </a:tcPr>
                </a:tc>
                <a:tc>
                  <a:txBody>
                    <a:bodyPr/>
                    <a:lstStyle/>
                    <a:p>
                      <a:r>
                        <a:rPr lang="de-DE" sz="1200" dirty="0"/>
                        <a:t>9</a:t>
                      </a:r>
                    </a:p>
                  </a:txBody>
                  <a:tcPr anchor="ctr">
                    <a:solidFill>
                      <a:schemeClr val="accent6">
                        <a:lumMod val="40000"/>
                        <a:lumOff val="60000"/>
                      </a:schemeClr>
                    </a:solidFill>
                  </a:tcPr>
                </a:tc>
                <a:tc>
                  <a:txBody>
                    <a:bodyPr/>
                    <a:lstStyle/>
                    <a:p>
                      <a:r>
                        <a:rPr lang="de-DE" sz="1200" dirty="0"/>
                        <a:t>1.575</a:t>
                      </a:r>
                    </a:p>
                  </a:txBody>
                  <a:tcPr anchor="ctr">
                    <a:solidFill>
                      <a:schemeClr val="accent6">
                        <a:lumMod val="40000"/>
                        <a:lumOff val="60000"/>
                      </a:schemeClr>
                    </a:solidFill>
                  </a:tcPr>
                </a:tc>
                <a:extLst>
                  <a:ext uri="{0D108BD9-81ED-4DB2-BD59-A6C34878D82A}">
                    <a16:rowId xmlns:a16="http://schemas.microsoft.com/office/drawing/2014/main" val="976320020"/>
                  </a:ext>
                </a:extLst>
              </a:tr>
              <a:tr h="375751">
                <a:tc>
                  <a:txBody>
                    <a:bodyPr/>
                    <a:lstStyle/>
                    <a:p>
                      <a:r>
                        <a:rPr lang="de-DE" sz="1200" dirty="0"/>
                        <a:t>Straelen</a:t>
                      </a:r>
                    </a:p>
                  </a:txBody>
                  <a:tcPr anchor="ctr">
                    <a:solidFill>
                      <a:srgbClr val="FFFF00"/>
                    </a:solidFill>
                  </a:tcPr>
                </a:tc>
                <a:tc>
                  <a:txBody>
                    <a:bodyPr/>
                    <a:lstStyle/>
                    <a:p>
                      <a:r>
                        <a:rPr lang="de-DE" sz="1200" dirty="0"/>
                        <a:t>10</a:t>
                      </a:r>
                    </a:p>
                  </a:txBody>
                  <a:tcPr anchor="ctr">
                    <a:solidFill>
                      <a:srgbClr val="FFFF00"/>
                    </a:solidFill>
                  </a:tcPr>
                </a:tc>
                <a:tc>
                  <a:txBody>
                    <a:bodyPr/>
                    <a:lstStyle/>
                    <a:p>
                      <a:r>
                        <a:rPr lang="de-DE" sz="1200" dirty="0"/>
                        <a:t>1.592</a:t>
                      </a:r>
                    </a:p>
                  </a:txBody>
                  <a:tcPr anchor="ctr">
                    <a:solidFill>
                      <a:srgbClr val="FFFF00"/>
                    </a:solidFill>
                  </a:tcPr>
                </a:tc>
                <a:extLst>
                  <a:ext uri="{0D108BD9-81ED-4DB2-BD59-A6C34878D82A}">
                    <a16:rowId xmlns:a16="http://schemas.microsoft.com/office/drawing/2014/main" val="2270577322"/>
                  </a:ext>
                </a:extLst>
              </a:tr>
            </a:tbl>
          </a:graphicData>
        </a:graphic>
      </p:graphicFrame>
      <p:sp>
        <p:nvSpPr>
          <p:cNvPr id="12" name="Titel 4"/>
          <p:cNvSpPr>
            <a:spLocks noGrp="1"/>
          </p:cNvSpPr>
          <p:nvPr>
            <p:ph type="title"/>
          </p:nvPr>
        </p:nvSpPr>
        <p:spPr>
          <a:xfrm>
            <a:off x="1822024" y="280190"/>
            <a:ext cx="9818874" cy="797984"/>
          </a:xfrm>
        </p:spPr>
        <p:txBody>
          <a:bodyPr/>
          <a:lstStyle/>
          <a:p>
            <a:r>
              <a:rPr lang="de-DE" sz="3600" dirty="0">
                <a:latin typeface="+mn-lt"/>
              </a:rPr>
              <a:t>Kommunalranking 2025 </a:t>
            </a:r>
          </a:p>
        </p:txBody>
      </p:sp>
      <p:sp>
        <p:nvSpPr>
          <p:cNvPr id="13" name="Textfeld 12"/>
          <p:cNvSpPr txBox="1"/>
          <p:nvPr/>
        </p:nvSpPr>
        <p:spPr>
          <a:xfrm>
            <a:off x="327075" y="884045"/>
            <a:ext cx="1093164" cy="369332"/>
          </a:xfrm>
          <a:prstGeom prst="rect">
            <a:avLst/>
          </a:prstGeom>
          <a:noFill/>
        </p:spPr>
        <p:txBody>
          <a:bodyPr wrap="square" rtlCol="0">
            <a:spAutoFit/>
          </a:bodyPr>
          <a:lstStyle/>
          <a:p>
            <a:pPr algn="ctr"/>
            <a:r>
              <a:rPr lang="de-DE" dirty="0">
                <a:solidFill>
                  <a:srgbClr val="348939"/>
                </a:solidFill>
              </a:rPr>
              <a:t>Ranking</a:t>
            </a:r>
          </a:p>
        </p:txBody>
      </p:sp>
      <p:sp>
        <p:nvSpPr>
          <p:cNvPr id="7" name="Textfeld 6"/>
          <p:cNvSpPr txBox="1"/>
          <p:nvPr/>
        </p:nvSpPr>
        <p:spPr>
          <a:xfrm>
            <a:off x="8179279" y="5758774"/>
            <a:ext cx="2793521" cy="246221"/>
          </a:xfrm>
          <a:prstGeom prst="rect">
            <a:avLst/>
          </a:prstGeom>
          <a:noFill/>
        </p:spPr>
        <p:txBody>
          <a:bodyPr wrap="square" rtlCol="0">
            <a:spAutoFit/>
          </a:bodyPr>
          <a:lstStyle/>
          <a:p>
            <a:pPr algn="r"/>
            <a:r>
              <a:rPr lang="de-DE" sz="1000" i="1" dirty="0"/>
              <a:t>Quelle: IW CONSULT</a:t>
            </a:r>
          </a:p>
        </p:txBody>
      </p:sp>
    </p:spTree>
    <p:extLst>
      <p:ext uri="{BB962C8B-B14F-4D97-AF65-F5344CB8AC3E}">
        <p14:creationId xmlns:p14="http://schemas.microsoft.com/office/powerpoint/2010/main" val="3145413331"/>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A4611063-661F-028E-4936-8FFFD4931593}"/>
              </a:ext>
            </a:extLst>
          </p:cNvPr>
          <p:cNvSpPr>
            <a:spLocks noGrp="1"/>
          </p:cNvSpPr>
          <p:nvPr>
            <p:ph type="title"/>
          </p:nvPr>
        </p:nvSpPr>
        <p:spPr/>
        <p:txBody>
          <a:bodyPr/>
          <a:lstStyle/>
          <a:p>
            <a:r>
              <a:rPr lang="de-DE" sz="3600" dirty="0">
                <a:latin typeface="+mn-lt"/>
              </a:rPr>
              <a:t>Anteil Erneuerbarer am Stromverbrauch</a:t>
            </a:r>
          </a:p>
        </p:txBody>
      </p:sp>
      <p:pic>
        <p:nvPicPr>
          <p:cNvPr id="10" name="Grafik 9" descr="Ein Bild, das Text, Screenshot, Reihe, Schrift enthält.&#10;&#10;KI-generierte Inhalte können fehlerhaft sein.">
            <a:extLst>
              <a:ext uri="{FF2B5EF4-FFF2-40B4-BE49-F238E27FC236}">
                <a16:creationId xmlns:a16="http://schemas.microsoft.com/office/drawing/2014/main" id="{65054DCC-1DEF-516C-9F67-53C554B82EDC}"/>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76656" y="1493141"/>
            <a:ext cx="5106112" cy="3674461"/>
          </a:xfrm>
          <a:prstGeom prst="rect">
            <a:avLst/>
          </a:prstGeom>
        </p:spPr>
      </p:pic>
      <p:pic>
        <p:nvPicPr>
          <p:cNvPr id="12" name="Grafik 11" descr="Ein Bild, das Text, Screenshot, Diagramm, Schrift enthält.&#10;&#10;KI-generierte Inhalte können fehlerhaft sein.">
            <a:extLst>
              <a:ext uri="{FF2B5EF4-FFF2-40B4-BE49-F238E27FC236}">
                <a16:creationId xmlns:a16="http://schemas.microsoft.com/office/drawing/2014/main" id="{BF8ACD4B-4878-A709-0A4C-4E94775B60C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61370" y="1493141"/>
            <a:ext cx="5106113" cy="3677163"/>
          </a:xfrm>
          <a:prstGeom prst="rect">
            <a:avLst/>
          </a:prstGeom>
        </p:spPr>
      </p:pic>
    </p:spTree>
    <p:extLst>
      <p:ext uri="{BB962C8B-B14F-4D97-AF65-F5344CB8AC3E}">
        <p14:creationId xmlns:p14="http://schemas.microsoft.com/office/powerpoint/2010/main" val="127453023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a:extLst>
              <a:ext uri="{FF2B5EF4-FFF2-40B4-BE49-F238E27FC236}">
                <a16:creationId xmlns:a16="http://schemas.microsoft.com/office/drawing/2014/main" id="{D5130195-BA70-58D0-2278-1C88933AD39E}"/>
              </a:ext>
            </a:extLst>
          </p:cNvPr>
          <p:cNvSpPr>
            <a:spLocks noGrp="1"/>
          </p:cNvSpPr>
          <p:nvPr>
            <p:ph type="title"/>
          </p:nvPr>
        </p:nvSpPr>
        <p:spPr/>
        <p:txBody>
          <a:bodyPr/>
          <a:lstStyle/>
          <a:p>
            <a:r>
              <a:rPr lang="de-DE" sz="3600" dirty="0">
                <a:latin typeface="+mn-lt"/>
              </a:rPr>
              <a:t>Der Zeitplan</a:t>
            </a:r>
          </a:p>
        </p:txBody>
      </p:sp>
      <p:pic>
        <p:nvPicPr>
          <p:cNvPr id="6" name="Grafik 5" descr="Ein Bild, das Text, Screenshot, Schrift, Reihe enthält.&#10;&#10;KI-generierte Inhalte können fehlerhaft sein.">
            <a:extLst>
              <a:ext uri="{FF2B5EF4-FFF2-40B4-BE49-F238E27FC236}">
                <a16:creationId xmlns:a16="http://schemas.microsoft.com/office/drawing/2014/main" id="{80F512CC-CA75-797B-F461-E66B9D8D703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134483" y="1271538"/>
            <a:ext cx="7753350" cy="1581150"/>
          </a:xfrm>
          <a:prstGeom prst="rect">
            <a:avLst/>
          </a:prstGeom>
        </p:spPr>
      </p:pic>
      <p:pic>
        <p:nvPicPr>
          <p:cNvPr id="8" name="Grafik 7" descr="Ein Bild, das Himmel, draußen, Person, Industrie enthält.&#10;&#10;KI-generierte Inhalte können fehlerhaft sein.">
            <a:extLst>
              <a:ext uri="{FF2B5EF4-FFF2-40B4-BE49-F238E27FC236}">
                <a16:creationId xmlns:a16="http://schemas.microsoft.com/office/drawing/2014/main" id="{535D4A75-C725-D54F-9F6E-F79B8A9AF40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271985" y="2852688"/>
            <a:ext cx="1981200" cy="2971800"/>
          </a:xfrm>
          <a:prstGeom prst="rect">
            <a:avLst/>
          </a:prstGeom>
        </p:spPr>
      </p:pic>
      <p:pic>
        <p:nvPicPr>
          <p:cNvPr id="10" name="Grafik 9" descr="Ein Bild, das Kinderkunst, Entwurf, Zeichnung enthält.&#10;&#10;KI-generierte Inhalte können fehlerhaft sein.">
            <a:extLst>
              <a:ext uri="{FF2B5EF4-FFF2-40B4-BE49-F238E27FC236}">
                <a16:creationId xmlns:a16="http://schemas.microsoft.com/office/drawing/2014/main" id="{5A6E65CC-99E5-5E61-73A8-538CB3BBD29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18974" y="2852688"/>
            <a:ext cx="2192452" cy="2971800"/>
          </a:xfrm>
          <a:prstGeom prst="rect">
            <a:avLst/>
          </a:prstGeom>
        </p:spPr>
      </p:pic>
    </p:spTree>
    <p:extLst>
      <p:ext uri="{BB962C8B-B14F-4D97-AF65-F5344CB8AC3E}">
        <p14:creationId xmlns:p14="http://schemas.microsoft.com/office/powerpoint/2010/main" val="45639620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el 4"/>
          <p:cNvSpPr>
            <a:spLocks noGrp="1"/>
          </p:cNvSpPr>
          <p:nvPr>
            <p:ph type="title"/>
          </p:nvPr>
        </p:nvSpPr>
        <p:spPr/>
        <p:txBody>
          <a:bodyPr/>
          <a:lstStyle/>
          <a:p>
            <a:r>
              <a:rPr lang="de-DE" sz="3600" dirty="0">
                <a:latin typeface="+mn-lt"/>
              </a:rPr>
              <a:t>Stadt der kurzen Wege</a:t>
            </a:r>
          </a:p>
        </p:txBody>
      </p:sp>
      <p:sp>
        <p:nvSpPr>
          <p:cNvPr id="7" name="Textplatzhalter 6"/>
          <p:cNvSpPr>
            <a:spLocks noGrp="1"/>
          </p:cNvSpPr>
          <p:nvPr>
            <p:ph type="body" sz="quarter" idx="15"/>
          </p:nvPr>
        </p:nvSpPr>
        <p:spPr>
          <a:xfrm>
            <a:off x="1822024" y="1253377"/>
            <a:ext cx="3933884" cy="4336459"/>
          </a:xfrm>
        </p:spPr>
        <p:txBody>
          <a:bodyPr anchor="t"/>
          <a:lstStyle/>
          <a:p>
            <a:r>
              <a:rPr lang="de-DE" sz="1800" dirty="0">
                <a:solidFill>
                  <a:prstClr val="black"/>
                </a:solidFill>
              </a:rPr>
              <a:t>Straelen zeichnet sich durch einen besonders attraktiven Stadtkern aus. Die kurzen Distanzen innerhalb des Stadtkerns sowie zu den einzelnen Stadtteilen laden die Kunden zum Schlendern und Shoppen ein. </a:t>
            </a:r>
          </a:p>
          <a:p>
            <a:r>
              <a:rPr lang="de-DE" sz="1800" dirty="0">
                <a:solidFill>
                  <a:prstClr val="black"/>
                </a:solidFill>
              </a:rPr>
              <a:t>Die größte Entfernung eines Wohngebietes in die Innenstadt beträgt gerade mal einen Kilometer.</a:t>
            </a:r>
          </a:p>
          <a:p>
            <a:endParaRPr lang="de-DE" dirty="0"/>
          </a:p>
        </p:txBody>
      </p:sp>
      <p:pic>
        <p:nvPicPr>
          <p:cNvPr id="9" name="Bildplatzhalter 8"/>
          <p:cNvPicPr>
            <a:picLocks/>
          </p:cNvPicPr>
          <p:nvPr/>
        </p:nvPicPr>
        <p:blipFill>
          <a:blip r:embed="rId2"/>
          <a:srcRect t="13521" b="13521"/>
          <a:stretch>
            <a:fillRect/>
          </a:stretch>
        </p:blipFill>
        <p:spPr>
          <a:xfrm>
            <a:off x="6117715" y="1253377"/>
            <a:ext cx="4855085" cy="4511664"/>
          </a:xfrm>
          <a:prstGeom prst="rect">
            <a:avLst/>
          </a:prstGeom>
        </p:spPr>
      </p:pic>
      <p:sp>
        <p:nvSpPr>
          <p:cNvPr id="11" name="Foliennummernplatzhalter 7"/>
          <p:cNvSpPr>
            <a:spLocks noGrp="1"/>
          </p:cNvSpPr>
          <p:nvPr>
            <p:ph type="sldNum" sz="quarter" idx="4294967295"/>
          </p:nvPr>
        </p:nvSpPr>
        <p:spPr>
          <a:xfrm>
            <a:off x="8610600" y="6356350"/>
            <a:ext cx="2743200" cy="365125"/>
          </a:xfrm>
        </p:spPr>
        <p:txBody>
          <a:bodyPr/>
          <a:lstStyle/>
          <a:p>
            <a:r>
              <a:rPr lang="de-DE" dirty="0">
                <a:solidFill>
                  <a:schemeClr val="bg1"/>
                </a:solidFill>
              </a:rPr>
              <a:t>19</a:t>
            </a:r>
          </a:p>
        </p:txBody>
      </p:sp>
      <p:sp>
        <p:nvSpPr>
          <p:cNvPr id="12" name="Textfeld 11"/>
          <p:cNvSpPr txBox="1"/>
          <p:nvPr/>
        </p:nvSpPr>
        <p:spPr>
          <a:xfrm>
            <a:off x="252919" y="884045"/>
            <a:ext cx="1400783" cy="369332"/>
          </a:xfrm>
          <a:prstGeom prst="rect">
            <a:avLst/>
          </a:prstGeom>
          <a:noFill/>
        </p:spPr>
        <p:txBody>
          <a:bodyPr wrap="square" rtlCol="0">
            <a:spAutoFit/>
          </a:bodyPr>
          <a:lstStyle/>
          <a:p>
            <a:r>
              <a:rPr lang="de-DE" dirty="0">
                <a:solidFill>
                  <a:srgbClr val="348939"/>
                </a:solidFill>
              </a:rPr>
              <a:t>Kurze Wege</a:t>
            </a:r>
          </a:p>
        </p:txBody>
      </p:sp>
    </p:spTree>
    <p:extLst>
      <p:ext uri="{BB962C8B-B14F-4D97-AF65-F5344CB8AC3E}">
        <p14:creationId xmlns:p14="http://schemas.microsoft.com/office/powerpoint/2010/main" val="313960958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feld 5"/>
          <p:cNvSpPr txBox="1"/>
          <p:nvPr/>
        </p:nvSpPr>
        <p:spPr>
          <a:xfrm>
            <a:off x="209551" y="884045"/>
            <a:ext cx="1612474" cy="369332"/>
          </a:xfrm>
          <a:prstGeom prst="rect">
            <a:avLst/>
          </a:prstGeom>
          <a:noFill/>
        </p:spPr>
        <p:txBody>
          <a:bodyPr wrap="square" rtlCol="0">
            <a:spAutoFit/>
          </a:bodyPr>
          <a:lstStyle/>
          <a:p>
            <a:r>
              <a:rPr lang="de-DE" dirty="0">
                <a:solidFill>
                  <a:srgbClr val="348939"/>
                </a:solidFill>
              </a:rPr>
              <a:t>Viel zu bieten</a:t>
            </a:r>
          </a:p>
        </p:txBody>
      </p:sp>
      <p:sp>
        <p:nvSpPr>
          <p:cNvPr id="7" name="Rechteck 6"/>
          <p:cNvSpPr/>
          <p:nvPr/>
        </p:nvSpPr>
        <p:spPr>
          <a:xfrm>
            <a:off x="5886648" y="3244334"/>
            <a:ext cx="418704" cy="369332"/>
          </a:xfrm>
          <a:prstGeom prst="rect">
            <a:avLst/>
          </a:prstGeom>
        </p:spPr>
        <p:txBody>
          <a:bodyPr wrap="none">
            <a:spAutoFit/>
          </a:bodyPr>
          <a:lstStyle/>
          <a:p>
            <a:r>
              <a:rPr lang="de-DE" dirty="0">
                <a:solidFill>
                  <a:schemeClr val="bg1"/>
                </a:solidFill>
              </a:rPr>
              <a:t>18</a:t>
            </a:r>
            <a:endParaRPr lang="de-DE" dirty="0"/>
          </a:p>
        </p:txBody>
      </p:sp>
      <p:sp>
        <p:nvSpPr>
          <p:cNvPr id="18" name="Foliennummernplatzhalter 7"/>
          <p:cNvSpPr txBox="1">
            <a:spLocks/>
          </p:cNvSpPr>
          <p:nvPr/>
        </p:nvSpPr>
        <p:spPr>
          <a:xfrm>
            <a:off x="8610600" y="6356350"/>
            <a:ext cx="2743200" cy="365125"/>
          </a:xfrm>
          <a:prstGeom prst="rect">
            <a:avLst/>
          </a:prstGeom>
        </p:spPr>
        <p:txBody>
          <a:bodyPr vert="horz" lIns="91440" tIns="45720" rIns="91440" bIns="45720" rtlCol="0" anchor="ctr"/>
          <a:lstStyle>
            <a:defPPr>
              <a:defRPr lang="de-DE"/>
            </a:defPPr>
            <a:lvl1pPr marL="0" algn="r"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de-DE" dirty="0">
                <a:solidFill>
                  <a:schemeClr val="bg1"/>
                </a:solidFill>
              </a:rPr>
              <a:t>20</a:t>
            </a:r>
          </a:p>
        </p:txBody>
      </p:sp>
      <p:sp>
        <p:nvSpPr>
          <p:cNvPr id="20" name="Titel 4"/>
          <p:cNvSpPr>
            <a:spLocks noGrp="1"/>
          </p:cNvSpPr>
          <p:nvPr>
            <p:ph type="title"/>
          </p:nvPr>
        </p:nvSpPr>
        <p:spPr>
          <a:xfrm>
            <a:off x="1822024" y="280190"/>
            <a:ext cx="9818874" cy="797984"/>
          </a:xfrm>
        </p:spPr>
        <p:txBody>
          <a:bodyPr/>
          <a:lstStyle/>
          <a:p>
            <a:r>
              <a:rPr lang="de-DE" sz="3600" dirty="0">
                <a:latin typeface="+mn-lt"/>
              </a:rPr>
              <a:t>Straelen hat viel zu bieten…</a:t>
            </a:r>
          </a:p>
        </p:txBody>
      </p:sp>
      <p:sp>
        <p:nvSpPr>
          <p:cNvPr id="21" name="Textplatzhalter 6"/>
          <p:cNvSpPr txBox="1">
            <a:spLocks/>
          </p:cNvSpPr>
          <p:nvPr/>
        </p:nvSpPr>
        <p:spPr>
          <a:xfrm>
            <a:off x="1822024" y="1253377"/>
            <a:ext cx="3933884" cy="4336459"/>
          </a:xfrm>
          <a:prstGeom prst="rect">
            <a:avLst/>
          </a:prstGeom>
        </p:spPr>
        <p:txBody>
          <a:bodyPr anchor="t"/>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de-DE" sz="1800" dirty="0">
                <a:solidFill>
                  <a:prstClr val="black"/>
                </a:solidFill>
              </a:rPr>
              <a:t>Großes Veranstaltungsangebot</a:t>
            </a:r>
          </a:p>
          <a:p>
            <a:pPr marL="0" indent="0">
              <a:buNone/>
            </a:pPr>
            <a:endParaRPr lang="de-DE" sz="1800" dirty="0">
              <a:solidFill>
                <a:prstClr val="black"/>
              </a:solidFill>
            </a:endParaRPr>
          </a:p>
          <a:p>
            <a:r>
              <a:rPr lang="de-DE" sz="1800" dirty="0">
                <a:solidFill>
                  <a:prstClr val="black"/>
                </a:solidFill>
              </a:rPr>
              <a:t>Moderne Sportanlagen und Fitnessbad „</a:t>
            </a:r>
            <a:r>
              <a:rPr lang="de-DE" sz="1800" dirty="0" err="1">
                <a:solidFill>
                  <a:prstClr val="black"/>
                </a:solidFill>
              </a:rPr>
              <a:t>Wasserstraelen</a:t>
            </a:r>
            <a:r>
              <a:rPr lang="de-DE" sz="1800" dirty="0">
                <a:solidFill>
                  <a:prstClr val="black"/>
                </a:solidFill>
              </a:rPr>
              <a:t>“</a:t>
            </a:r>
          </a:p>
          <a:p>
            <a:pPr marL="0" indent="0">
              <a:buNone/>
            </a:pPr>
            <a:endParaRPr lang="de-DE" sz="1800" dirty="0">
              <a:solidFill>
                <a:prstClr val="black"/>
              </a:solidFill>
            </a:endParaRPr>
          </a:p>
          <a:p>
            <a:r>
              <a:rPr lang="de-DE" sz="1800" dirty="0">
                <a:solidFill>
                  <a:prstClr val="black"/>
                </a:solidFill>
              </a:rPr>
              <a:t>Städtisches Gymnasium und Sekundarschule</a:t>
            </a:r>
          </a:p>
          <a:p>
            <a:pPr marL="0" indent="0">
              <a:buNone/>
            </a:pPr>
            <a:endParaRPr lang="de-DE" sz="1800" dirty="0">
              <a:solidFill>
                <a:prstClr val="black"/>
              </a:solidFill>
            </a:endParaRPr>
          </a:p>
          <a:p>
            <a:r>
              <a:rPr lang="de-DE" sz="1800" dirty="0">
                <a:solidFill>
                  <a:prstClr val="black"/>
                </a:solidFill>
              </a:rPr>
              <a:t>Jugendzentrum (Just) mit vielfältigen Angeboten</a:t>
            </a:r>
          </a:p>
          <a:p>
            <a:pPr marL="0" indent="0">
              <a:buNone/>
            </a:pPr>
            <a:endParaRPr lang="de-DE" sz="1800" dirty="0">
              <a:solidFill>
                <a:prstClr val="black"/>
              </a:solidFill>
            </a:endParaRPr>
          </a:p>
          <a:p>
            <a:endParaRPr lang="de-DE" dirty="0"/>
          </a:p>
        </p:txBody>
      </p:sp>
      <p:pic>
        <p:nvPicPr>
          <p:cNvPr id="22" name="Grafik 2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117715" y="1305996"/>
            <a:ext cx="5715000" cy="3876675"/>
          </a:xfrm>
          <a:prstGeom prst="rect">
            <a:avLst/>
          </a:prstGeom>
        </p:spPr>
      </p:pic>
    </p:spTree>
    <p:extLst>
      <p:ext uri="{BB962C8B-B14F-4D97-AF65-F5344CB8AC3E}">
        <p14:creationId xmlns:p14="http://schemas.microsoft.com/office/powerpoint/2010/main" val="124232158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Inhaltsplatzhalter 7"/>
          <p:cNvSpPr>
            <a:spLocks noGrp="1"/>
          </p:cNvSpPr>
          <p:nvPr>
            <p:ph idx="1"/>
          </p:nvPr>
        </p:nvSpPr>
        <p:spPr>
          <a:xfrm>
            <a:off x="1228436" y="1900419"/>
            <a:ext cx="10494862" cy="3939663"/>
          </a:xfrm>
        </p:spPr>
        <p:txBody>
          <a:bodyPr/>
          <a:lstStyle/>
          <a:p>
            <a:pPr marL="0" indent="0">
              <a:buNone/>
            </a:pPr>
            <a:endParaRPr lang="de-DE" dirty="0"/>
          </a:p>
          <a:p>
            <a:pPr marL="0" indent="0">
              <a:buNone/>
            </a:pPr>
            <a:endParaRPr lang="de-DE" dirty="0"/>
          </a:p>
          <a:p>
            <a:pPr marL="0" indent="0">
              <a:buNone/>
            </a:pPr>
            <a:r>
              <a:rPr lang="de-DE" dirty="0"/>
              <a:t>Sprechen Sie uns einfach an, wir helfen Ihnen gerne!			</a:t>
            </a:r>
          </a:p>
          <a:p>
            <a:pPr marL="0" indent="0">
              <a:buNone/>
            </a:pPr>
            <a:r>
              <a:rPr lang="de-DE" sz="2000" b="1" dirty="0"/>
              <a:t>							</a:t>
            </a:r>
          </a:p>
          <a:p>
            <a:pPr marL="0" indent="0">
              <a:buNone/>
            </a:pPr>
            <a:r>
              <a:rPr lang="de-DE" sz="2000" b="1" dirty="0"/>
              <a:t>							</a:t>
            </a:r>
          </a:p>
          <a:p>
            <a:pPr marL="0" indent="0">
              <a:buNone/>
            </a:pPr>
            <a:r>
              <a:rPr lang="de-DE" sz="2000" b="1" dirty="0"/>
              <a:t>							Ansprechpartner:</a:t>
            </a:r>
          </a:p>
          <a:p>
            <a:pPr marL="0" indent="0">
              <a:lnSpc>
                <a:spcPct val="50000"/>
              </a:lnSpc>
              <a:buNone/>
            </a:pPr>
            <a:r>
              <a:rPr lang="de-DE" sz="2000" dirty="0"/>
              <a:t>							Bons, Uwe</a:t>
            </a:r>
          </a:p>
          <a:p>
            <a:pPr marL="0" indent="0">
              <a:lnSpc>
                <a:spcPct val="50000"/>
              </a:lnSpc>
              <a:buNone/>
            </a:pPr>
            <a:r>
              <a:rPr lang="de-DE" sz="2000" dirty="0"/>
              <a:t>							Telefon: 	02834 702-210</a:t>
            </a:r>
          </a:p>
          <a:p>
            <a:pPr marL="0" indent="0">
              <a:lnSpc>
                <a:spcPct val="50000"/>
              </a:lnSpc>
              <a:buNone/>
            </a:pPr>
            <a:r>
              <a:rPr lang="de-DE" sz="2000" dirty="0"/>
              <a:t>							E-Mail:  	wfg@straelen.de</a:t>
            </a:r>
          </a:p>
          <a:p>
            <a:pPr marL="0" indent="0">
              <a:lnSpc>
                <a:spcPct val="50000"/>
              </a:lnSpc>
              <a:buNone/>
            </a:pPr>
            <a:r>
              <a:rPr lang="de-DE" sz="2000" dirty="0"/>
              <a:t>							</a:t>
            </a:r>
            <a:r>
              <a:rPr lang="de-DE" dirty="0"/>
              <a:t>							</a:t>
            </a:r>
          </a:p>
          <a:p>
            <a:pPr marL="0" indent="0">
              <a:buNone/>
            </a:pPr>
            <a:endParaRPr lang="de-DE" dirty="0"/>
          </a:p>
        </p:txBody>
      </p:sp>
      <p:sp>
        <p:nvSpPr>
          <p:cNvPr id="11" name="Titel 4"/>
          <p:cNvSpPr>
            <a:spLocks noGrp="1"/>
          </p:cNvSpPr>
          <p:nvPr>
            <p:ph type="title"/>
          </p:nvPr>
        </p:nvSpPr>
        <p:spPr>
          <a:xfrm>
            <a:off x="1228436" y="1102436"/>
            <a:ext cx="9818874" cy="797984"/>
          </a:xfrm>
        </p:spPr>
        <p:txBody>
          <a:bodyPr/>
          <a:lstStyle/>
          <a:p>
            <a:r>
              <a:rPr lang="de-DE" sz="5400" dirty="0">
                <a:latin typeface="+mn-lt"/>
              </a:rPr>
              <a:t>Haben Sie noch Fragen oder fehlt Ihnen ein statistischer Wert?</a:t>
            </a:r>
          </a:p>
        </p:txBody>
      </p:sp>
      <p:pic>
        <p:nvPicPr>
          <p:cNvPr id="13" name="Grafik 12"/>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956718" y="3884160"/>
            <a:ext cx="1521009" cy="1801916"/>
          </a:xfrm>
          <a:prstGeom prst="rect">
            <a:avLst/>
          </a:prstGeom>
        </p:spPr>
      </p:pic>
      <p:sp>
        <p:nvSpPr>
          <p:cNvPr id="14" name="Textfeld 13"/>
          <p:cNvSpPr txBox="1"/>
          <p:nvPr/>
        </p:nvSpPr>
        <p:spPr>
          <a:xfrm>
            <a:off x="327074" y="884045"/>
            <a:ext cx="1132075" cy="369332"/>
          </a:xfrm>
          <a:prstGeom prst="rect">
            <a:avLst/>
          </a:prstGeom>
          <a:noFill/>
        </p:spPr>
        <p:txBody>
          <a:bodyPr wrap="square" rtlCol="0">
            <a:spAutoFit/>
          </a:bodyPr>
          <a:lstStyle/>
          <a:p>
            <a:pPr algn="ctr"/>
            <a:r>
              <a:rPr lang="de-DE" dirty="0">
                <a:solidFill>
                  <a:srgbClr val="348939"/>
                </a:solidFill>
              </a:rPr>
              <a:t>Fragen</a:t>
            </a:r>
          </a:p>
        </p:txBody>
      </p:sp>
      <p:sp>
        <p:nvSpPr>
          <p:cNvPr id="3" name="Textfeld 2"/>
          <p:cNvSpPr txBox="1"/>
          <p:nvPr/>
        </p:nvSpPr>
        <p:spPr>
          <a:xfrm>
            <a:off x="10371827" y="6457050"/>
            <a:ext cx="1759788" cy="261610"/>
          </a:xfrm>
          <a:prstGeom prst="rect">
            <a:avLst/>
          </a:prstGeom>
          <a:noFill/>
        </p:spPr>
        <p:txBody>
          <a:bodyPr wrap="square" rtlCol="0">
            <a:spAutoFit/>
          </a:bodyPr>
          <a:lstStyle/>
          <a:p>
            <a:pPr algn="r"/>
            <a:r>
              <a:rPr lang="de-DE" sz="1100" dirty="0">
                <a:solidFill>
                  <a:schemeClr val="bg1"/>
                </a:solidFill>
              </a:rPr>
              <a:t>Stand: Oktober 2021</a:t>
            </a:r>
          </a:p>
        </p:txBody>
      </p:sp>
    </p:spTree>
    <p:extLst>
      <p:ext uri="{BB962C8B-B14F-4D97-AF65-F5344CB8AC3E}">
        <p14:creationId xmlns:p14="http://schemas.microsoft.com/office/powerpoint/2010/main" val="32337563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902</Words>
  <Application>Microsoft Office PowerPoint</Application>
  <PresentationFormat>Breitbild</PresentationFormat>
  <Paragraphs>275</Paragraphs>
  <Slides>24</Slides>
  <Notes>0</Notes>
  <HiddenSlides>0</HiddenSlides>
  <MMClips>0</MMClips>
  <ScaleCrop>false</ScaleCrop>
  <HeadingPairs>
    <vt:vector size="6" baseType="variant">
      <vt:variant>
        <vt:lpstr>Verwendete Schriftarten</vt:lpstr>
      </vt:variant>
      <vt:variant>
        <vt:i4>4</vt:i4>
      </vt:variant>
      <vt:variant>
        <vt:lpstr>Design</vt:lpstr>
      </vt:variant>
      <vt:variant>
        <vt:i4>1</vt:i4>
      </vt:variant>
      <vt:variant>
        <vt:lpstr>Folientitel</vt:lpstr>
      </vt:variant>
      <vt:variant>
        <vt:i4>24</vt:i4>
      </vt:variant>
    </vt:vector>
  </HeadingPairs>
  <TitlesOfParts>
    <vt:vector size="29" baseType="lpstr">
      <vt:lpstr>Arial</vt:lpstr>
      <vt:lpstr>Calibri</vt:lpstr>
      <vt:lpstr>Tms Rmn</vt:lpstr>
      <vt:lpstr>Wingdings</vt:lpstr>
      <vt:lpstr>Office Theme</vt:lpstr>
      <vt:lpstr>Standortprofil Straelen</vt:lpstr>
      <vt:lpstr>PowerPoint-Präsentation</vt:lpstr>
      <vt:lpstr>Die Grüne Couch</vt:lpstr>
      <vt:lpstr>Die Eckdaten zur Stadt</vt:lpstr>
      <vt:lpstr>Verkehrsanbindung</vt:lpstr>
      <vt:lpstr>Bevölkerungsentwicklung</vt:lpstr>
      <vt:lpstr>Sozialversicherungspflichtig Beschäftigte</vt:lpstr>
      <vt:lpstr>Arbeitsplatzdichte</vt:lpstr>
      <vt:lpstr>Arbeitslosenquote im Agenturbezirk Geldern</vt:lpstr>
      <vt:lpstr>Pendlersaldo (30.06.2023)</vt:lpstr>
      <vt:lpstr>PowerPoint-Präsentation</vt:lpstr>
      <vt:lpstr>Grundsteuerhebesätze</vt:lpstr>
      <vt:lpstr>PowerPoint-Präsentation</vt:lpstr>
      <vt:lpstr>Kaufkraftindex</vt:lpstr>
      <vt:lpstr>Einzelhandelszentralität</vt:lpstr>
      <vt:lpstr>Große Wirtschaftskraft</vt:lpstr>
      <vt:lpstr>PowerPoint-Präsentation</vt:lpstr>
      <vt:lpstr>Wichtig für Straelen: Gartenbau und Agrobusiness</vt:lpstr>
      <vt:lpstr>Kommunalranking 2025 </vt:lpstr>
      <vt:lpstr>Anteil Erneuerbarer am Stromverbrauch</vt:lpstr>
      <vt:lpstr>Der Zeitplan</vt:lpstr>
      <vt:lpstr>Stadt der kurzen Wege</vt:lpstr>
      <vt:lpstr>Straelen hat viel zu bieten…</vt:lpstr>
      <vt:lpstr>Haben Sie noch Fragen oder fehlt Ihnen ein statistischer Wert?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PowerPoint-Präsentation</dc:title>
  <dc:creator>Chiara Hübbers</dc:creator>
  <cp:lastModifiedBy>Uwe Bons</cp:lastModifiedBy>
  <cp:revision>207</cp:revision>
  <dcterms:created xsi:type="dcterms:W3CDTF">2020-06-08T07:14:12Z</dcterms:created>
  <dcterms:modified xsi:type="dcterms:W3CDTF">2025-07-11T08:45:24Z</dcterms:modified>
</cp:coreProperties>
</file>